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Default Extension="jpg" ContentType="image/jpg"/>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Lst>
  <p:sldSz cx="10693400" cy="7556500"/>
  <p:notesSz cx="10693400" cy="75565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950" b="0" i="0">
                <a:solidFill>
                  <a:schemeClr val="tx1"/>
                </a:solidFill>
                <a:latin typeface="Times New Roman"/>
                <a:cs typeface="Times New Roman"/>
              </a:defRPr>
            </a:lvl1pPr>
          </a:lstStyle>
          <a:p>
            <a:pPr marL="109220">
              <a:lnSpc>
                <a:spcPts val="2260"/>
              </a:lnSpc>
            </a:pPr>
            <a:fld id="{81D60167-4931-47E6-BA6A-407CBD079E47}" type="slidenum">
              <a:rPr dirty="0" spc="15"/>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rgbClr val="EEDD21"/>
                </a:solidFill>
                <a:latin typeface="ＭＳ Ｐゴシック"/>
                <a:cs typeface="ＭＳ Ｐゴシック"/>
              </a:defRPr>
            </a:lvl1pPr>
          </a:lstStyle>
          <a:p/>
        </p:txBody>
      </p:sp>
      <p:sp>
        <p:nvSpPr>
          <p:cNvPr id="3" name="Holder 3"/>
          <p:cNvSpPr>
            <a:spLocks noGrp="1"/>
          </p:cNvSpPr>
          <p:nvPr>
            <p:ph type="body" idx="1"/>
          </p:nvPr>
        </p:nvSpPr>
        <p:spPr/>
        <p:txBody>
          <a:bodyPr lIns="0" tIns="0" rIns="0" bIns="0"/>
          <a:lstStyle>
            <a:lvl1pPr>
              <a:defRPr sz="2200" b="0" i="0">
                <a:solidFill>
                  <a:srgbClr val="3363FF"/>
                </a:solidFill>
                <a:latin typeface="ＭＳ Ｐゴシック"/>
                <a:cs typeface="ＭＳ Ｐゴシック"/>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950" b="0" i="0">
                <a:solidFill>
                  <a:schemeClr val="tx1"/>
                </a:solidFill>
                <a:latin typeface="Times New Roman"/>
                <a:cs typeface="Times New Roman"/>
              </a:defRPr>
            </a:lvl1pPr>
          </a:lstStyle>
          <a:p>
            <a:pPr marL="109220">
              <a:lnSpc>
                <a:spcPts val="2260"/>
              </a:lnSpc>
            </a:pPr>
            <a:fld id="{81D60167-4931-47E6-BA6A-407CBD079E47}" type="slidenum">
              <a:rPr dirty="0" spc="15"/>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showMasterSp="0">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528695" y="2332482"/>
            <a:ext cx="0" cy="1203325"/>
          </a:xfrm>
          <a:custGeom>
            <a:avLst/>
            <a:gdLst/>
            <a:ahLst/>
            <a:cxnLst/>
            <a:rect l="l" t="t" r="r" b="b"/>
            <a:pathLst>
              <a:path w="0" h="1203325">
                <a:moveTo>
                  <a:pt x="0" y="0"/>
                </a:moveTo>
                <a:lnTo>
                  <a:pt x="0" y="1203197"/>
                </a:lnTo>
              </a:path>
            </a:pathLst>
          </a:custGeom>
          <a:ln w="6286">
            <a:solidFill>
              <a:srgbClr val="000000"/>
            </a:solidFill>
          </a:ln>
        </p:spPr>
        <p:txBody>
          <a:bodyPr wrap="square" lIns="0" tIns="0" rIns="0" bIns="0" rtlCol="0"/>
          <a:lstStyle/>
          <a:p/>
        </p:txBody>
      </p:sp>
      <p:sp>
        <p:nvSpPr>
          <p:cNvPr id="17" name="bk object 17"/>
          <p:cNvSpPr/>
          <p:nvPr/>
        </p:nvSpPr>
        <p:spPr>
          <a:xfrm>
            <a:off x="6528695" y="3877055"/>
            <a:ext cx="0" cy="748665"/>
          </a:xfrm>
          <a:custGeom>
            <a:avLst/>
            <a:gdLst/>
            <a:ahLst/>
            <a:cxnLst/>
            <a:rect l="l" t="t" r="r" b="b"/>
            <a:pathLst>
              <a:path w="0" h="748664">
                <a:moveTo>
                  <a:pt x="0" y="0"/>
                </a:moveTo>
                <a:lnTo>
                  <a:pt x="0" y="748283"/>
                </a:lnTo>
              </a:path>
            </a:pathLst>
          </a:custGeom>
          <a:ln w="6286">
            <a:solidFill>
              <a:srgbClr val="000000"/>
            </a:solidFill>
          </a:ln>
        </p:spPr>
        <p:txBody>
          <a:bodyPr wrap="square" lIns="0" tIns="0" rIns="0" bIns="0" rtlCol="0"/>
          <a:lstStyle/>
          <a:p/>
        </p:txBody>
      </p:sp>
      <p:sp>
        <p:nvSpPr>
          <p:cNvPr id="18" name="bk object 18"/>
          <p:cNvSpPr/>
          <p:nvPr/>
        </p:nvSpPr>
        <p:spPr>
          <a:xfrm>
            <a:off x="6528695" y="4966715"/>
            <a:ext cx="0" cy="748030"/>
          </a:xfrm>
          <a:custGeom>
            <a:avLst/>
            <a:gdLst/>
            <a:ahLst/>
            <a:cxnLst/>
            <a:rect l="l" t="t" r="r" b="b"/>
            <a:pathLst>
              <a:path w="0" h="748029">
                <a:moveTo>
                  <a:pt x="0" y="0"/>
                </a:moveTo>
                <a:lnTo>
                  <a:pt x="0" y="747522"/>
                </a:lnTo>
              </a:path>
            </a:pathLst>
          </a:custGeom>
          <a:ln w="6286">
            <a:solidFill>
              <a:srgbClr val="000000"/>
            </a:solidFill>
          </a:ln>
        </p:spPr>
        <p:txBody>
          <a:bodyPr wrap="square" lIns="0" tIns="0" rIns="0" bIns="0" rtlCol="0"/>
          <a:lstStyle/>
          <a:p/>
        </p:txBody>
      </p:sp>
      <p:sp>
        <p:nvSpPr>
          <p:cNvPr id="19" name="bk object 19"/>
          <p:cNvSpPr/>
          <p:nvPr/>
        </p:nvSpPr>
        <p:spPr>
          <a:xfrm>
            <a:off x="6528695" y="6054852"/>
            <a:ext cx="0" cy="582295"/>
          </a:xfrm>
          <a:custGeom>
            <a:avLst/>
            <a:gdLst/>
            <a:ahLst/>
            <a:cxnLst/>
            <a:rect l="l" t="t" r="r" b="b"/>
            <a:pathLst>
              <a:path w="0" h="582295">
                <a:moveTo>
                  <a:pt x="0" y="0"/>
                </a:moveTo>
                <a:lnTo>
                  <a:pt x="0" y="582168"/>
                </a:lnTo>
              </a:path>
            </a:pathLst>
          </a:custGeom>
          <a:ln w="6286">
            <a:solidFill>
              <a:srgbClr val="000000"/>
            </a:solidFill>
          </a:ln>
        </p:spPr>
        <p:txBody>
          <a:bodyPr wrap="square" lIns="0" tIns="0" rIns="0" bIns="0" rtlCol="0"/>
          <a:lstStyle/>
          <a:p/>
        </p:txBody>
      </p:sp>
      <p:sp>
        <p:nvSpPr>
          <p:cNvPr id="20" name="bk object 20"/>
          <p:cNvSpPr/>
          <p:nvPr/>
        </p:nvSpPr>
        <p:spPr>
          <a:xfrm>
            <a:off x="6239141" y="2007870"/>
            <a:ext cx="2484120" cy="325120"/>
          </a:xfrm>
          <a:custGeom>
            <a:avLst/>
            <a:gdLst/>
            <a:ahLst/>
            <a:cxnLst/>
            <a:rect l="l" t="t" r="r" b="b"/>
            <a:pathLst>
              <a:path w="2484120" h="325119">
                <a:moveTo>
                  <a:pt x="0" y="0"/>
                </a:moveTo>
                <a:lnTo>
                  <a:pt x="0" y="324612"/>
                </a:lnTo>
                <a:lnTo>
                  <a:pt x="2484119" y="324612"/>
                </a:lnTo>
                <a:lnTo>
                  <a:pt x="2484119" y="0"/>
                </a:lnTo>
                <a:lnTo>
                  <a:pt x="0" y="0"/>
                </a:lnTo>
                <a:close/>
              </a:path>
            </a:pathLst>
          </a:custGeom>
          <a:ln w="6286">
            <a:solidFill>
              <a:srgbClr val="000000"/>
            </a:solidFill>
          </a:ln>
        </p:spPr>
        <p:txBody>
          <a:bodyPr wrap="square" lIns="0" tIns="0" rIns="0" bIns="0" rtlCol="0"/>
          <a:lstStyle/>
          <a:p/>
        </p:txBody>
      </p:sp>
      <p:sp>
        <p:nvSpPr>
          <p:cNvPr id="21" name="bk object 21"/>
          <p:cNvSpPr/>
          <p:nvPr/>
        </p:nvSpPr>
        <p:spPr>
          <a:xfrm>
            <a:off x="6230759" y="3535679"/>
            <a:ext cx="2487930" cy="341630"/>
          </a:xfrm>
          <a:custGeom>
            <a:avLst/>
            <a:gdLst/>
            <a:ahLst/>
            <a:cxnLst/>
            <a:rect l="l" t="t" r="r" b="b"/>
            <a:pathLst>
              <a:path w="2487929" h="341629">
                <a:moveTo>
                  <a:pt x="0" y="0"/>
                </a:moveTo>
                <a:lnTo>
                  <a:pt x="0" y="341375"/>
                </a:lnTo>
                <a:lnTo>
                  <a:pt x="2487929" y="341375"/>
                </a:lnTo>
                <a:lnTo>
                  <a:pt x="2487929" y="0"/>
                </a:lnTo>
                <a:lnTo>
                  <a:pt x="0" y="0"/>
                </a:lnTo>
                <a:close/>
              </a:path>
            </a:pathLst>
          </a:custGeom>
          <a:ln w="6286">
            <a:solidFill>
              <a:srgbClr val="000000"/>
            </a:solidFill>
          </a:ln>
        </p:spPr>
        <p:txBody>
          <a:bodyPr wrap="square" lIns="0" tIns="0" rIns="0" bIns="0" rtlCol="0"/>
          <a:lstStyle/>
          <a:p/>
        </p:txBody>
      </p:sp>
      <p:sp>
        <p:nvSpPr>
          <p:cNvPr id="22" name="bk object 22"/>
          <p:cNvSpPr/>
          <p:nvPr/>
        </p:nvSpPr>
        <p:spPr>
          <a:xfrm>
            <a:off x="6306197" y="6637019"/>
            <a:ext cx="1659255" cy="334645"/>
          </a:xfrm>
          <a:custGeom>
            <a:avLst/>
            <a:gdLst/>
            <a:ahLst/>
            <a:cxnLst/>
            <a:rect l="l" t="t" r="r" b="b"/>
            <a:pathLst>
              <a:path w="1659254" h="334645">
                <a:moveTo>
                  <a:pt x="0" y="0"/>
                </a:moveTo>
                <a:lnTo>
                  <a:pt x="0" y="334518"/>
                </a:lnTo>
                <a:lnTo>
                  <a:pt x="1658874" y="334518"/>
                </a:lnTo>
                <a:lnTo>
                  <a:pt x="1658874" y="0"/>
                </a:lnTo>
                <a:lnTo>
                  <a:pt x="0" y="0"/>
                </a:lnTo>
                <a:close/>
              </a:path>
            </a:pathLst>
          </a:custGeom>
          <a:ln w="6286">
            <a:solidFill>
              <a:srgbClr val="000000"/>
            </a:solidFill>
          </a:ln>
        </p:spPr>
        <p:txBody>
          <a:bodyPr wrap="square" lIns="0" tIns="0" rIns="0" bIns="0" rtlCol="0"/>
          <a:lstStyle/>
          <a:p/>
        </p:txBody>
      </p:sp>
      <p:sp>
        <p:nvSpPr>
          <p:cNvPr id="23" name="bk object 23"/>
          <p:cNvSpPr/>
          <p:nvPr/>
        </p:nvSpPr>
        <p:spPr>
          <a:xfrm>
            <a:off x="6457073" y="4625340"/>
            <a:ext cx="1663064" cy="341630"/>
          </a:xfrm>
          <a:custGeom>
            <a:avLst/>
            <a:gdLst/>
            <a:ahLst/>
            <a:cxnLst/>
            <a:rect l="l" t="t" r="r" b="b"/>
            <a:pathLst>
              <a:path w="1663065" h="341629">
                <a:moveTo>
                  <a:pt x="0" y="0"/>
                </a:moveTo>
                <a:lnTo>
                  <a:pt x="0" y="341375"/>
                </a:lnTo>
                <a:lnTo>
                  <a:pt x="1662684" y="341375"/>
                </a:lnTo>
                <a:lnTo>
                  <a:pt x="1662684" y="0"/>
                </a:lnTo>
                <a:lnTo>
                  <a:pt x="0" y="0"/>
                </a:lnTo>
                <a:close/>
              </a:path>
            </a:pathLst>
          </a:custGeom>
          <a:ln w="6286">
            <a:solidFill>
              <a:srgbClr val="000000"/>
            </a:solidFill>
          </a:ln>
        </p:spPr>
        <p:txBody>
          <a:bodyPr wrap="square" lIns="0" tIns="0" rIns="0" bIns="0" rtlCol="0"/>
          <a:lstStyle/>
          <a:p/>
        </p:txBody>
      </p:sp>
      <p:sp>
        <p:nvSpPr>
          <p:cNvPr id="2" name="Holder 2"/>
          <p:cNvSpPr>
            <a:spLocks noGrp="1"/>
          </p:cNvSpPr>
          <p:nvPr>
            <p:ph type="title"/>
          </p:nvPr>
        </p:nvSpPr>
        <p:spPr/>
        <p:txBody>
          <a:bodyPr lIns="0" tIns="0" rIns="0" bIns="0"/>
          <a:lstStyle>
            <a:lvl1pPr>
              <a:defRPr sz="2200" b="0" i="0">
                <a:solidFill>
                  <a:srgbClr val="EEDD21"/>
                </a:solidFill>
                <a:latin typeface="ＭＳ Ｐゴシック"/>
                <a:cs typeface="ＭＳ Ｐゴシック"/>
              </a:defRPr>
            </a:lvl1pPr>
          </a:lstStyle>
          <a:p/>
        </p:txBody>
      </p:sp>
      <p:sp>
        <p:nvSpPr>
          <p:cNvPr id="3" name="Holder 3"/>
          <p:cNvSpPr>
            <a:spLocks noGrp="1"/>
          </p:cNvSpPr>
          <p:nvPr>
            <p:ph idx="2" sz="half"/>
          </p:nvPr>
        </p:nvSpPr>
        <p:spPr>
          <a:xfrm>
            <a:off x="534670" y="1737995"/>
            <a:ext cx="4651629" cy="4987290"/>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5507101" y="1737995"/>
            <a:ext cx="4651629" cy="4987290"/>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1950" b="0" i="0">
                <a:solidFill>
                  <a:schemeClr val="tx1"/>
                </a:solidFill>
                <a:latin typeface="Times New Roman"/>
                <a:cs typeface="Times New Roman"/>
              </a:defRPr>
            </a:lvl1pPr>
          </a:lstStyle>
          <a:p>
            <a:pPr marL="109220">
              <a:lnSpc>
                <a:spcPts val="2260"/>
              </a:lnSpc>
            </a:pPr>
            <a:fld id="{81D60167-4931-47E6-BA6A-407CBD079E47}" type="slidenum">
              <a:rPr dirty="0" spc="15"/>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rgbClr val="EEDD21"/>
                </a:solidFill>
                <a:latin typeface="ＭＳ Ｐゴシック"/>
                <a:cs typeface="ＭＳ Ｐゴシック"/>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1950" b="0" i="0">
                <a:solidFill>
                  <a:schemeClr val="tx1"/>
                </a:solidFill>
                <a:latin typeface="Times New Roman"/>
                <a:cs typeface="Times New Roman"/>
              </a:defRPr>
            </a:lvl1pPr>
          </a:lstStyle>
          <a:p>
            <a:pPr marL="109220">
              <a:lnSpc>
                <a:spcPts val="2260"/>
              </a:lnSpc>
            </a:pPr>
            <a:fld id="{81D60167-4931-47E6-BA6A-407CBD079E47}" type="slidenum">
              <a:rPr dirty="0" spc="15"/>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1950" b="0" i="0">
                <a:solidFill>
                  <a:schemeClr val="tx1"/>
                </a:solidFill>
                <a:latin typeface="Times New Roman"/>
                <a:cs typeface="Times New Roman"/>
              </a:defRPr>
            </a:lvl1pPr>
          </a:lstStyle>
          <a:p>
            <a:pPr marL="109220">
              <a:lnSpc>
                <a:spcPts val="2260"/>
              </a:lnSpc>
            </a:pPr>
            <a:fld id="{81D60167-4931-47E6-BA6A-407CBD079E47}" type="slidenum">
              <a:rPr dirty="0" spc="15"/>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24767" y="64261"/>
            <a:ext cx="6643865" cy="331470"/>
          </a:xfrm>
          <a:prstGeom prst="rect">
            <a:avLst/>
          </a:prstGeom>
        </p:spPr>
        <p:txBody>
          <a:bodyPr wrap="square" lIns="0" tIns="0" rIns="0" bIns="0">
            <a:spAutoFit/>
          </a:bodyPr>
          <a:lstStyle>
            <a:lvl1pPr>
              <a:defRPr sz="2200" b="0" i="0">
                <a:solidFill>
                  <a:srgbClr val="EEDD21"/>
                </a:solidFill>
                <a:latin typeface="ＭＳ Ｐゴシック"/>
                <a:cs typeface="ＭＳ Ｐゴシック"/>
              </a:defRPr>
            </a:lvl1pPr>
          </a:lstStyle>
          <a:p/>
        </p:txBody>
      </p:sp>
      <p:sp>
        <p:nvSpPr>
          <p:cNvPr id="3" name="Holder 3"/>
          <p:cNvSpPr>
            <a:spLocks noGrp="1"/>
          </p:cNvSpPr>
          <p:nvPr>
            <p:ph type="body" idx="1"/>
          </p:nvPr>
        </p:nvSpPr>
        <p:spPr>
          <a:xfrm>
            <a:off x="2641085" y="2811271"/>
            <a:ext cx="5411229" cy="1745614"/>
          </a:xfrm>
          <a:prstGeom prst="rect">
            <a:avLst/>
          </a:prstGeom>
        </p:spPr>
        <p:txBody>
          <a:bodyPr wrap="square" lIns="0" tIns="0" rIns="0" bIns="0">
            <a:spAutoFit/>
          </a:bodyPr>
          <a:lstStyle>
            <a:lvl1pPr>
              <a:defRPr sz="2200" b="0" i="0">
                <a:solidFill>
                  <a:srgbClr val="3363FF"/>
                </a:solidFill>
                <a:latin typeface="ＭＳ Ｐゴシック"/>
                <a:cs typeface="ＭＳ Ｐゴシック"/>
              </a:defRPr>
            </a:lvl1pPr>
          </a:lstStyle>
          <a:p/>
        </p:txBody>
      </p:sp>
      <p:sp>
        <p:nvSpPr>
          <p:cNvPr id="4" name="Holder 4"/>
          <p:cNvSpPr>
            <a:spLocks noGrp="1"/>
          </p:cNvSpPr>
          <p:nvPr>
            <p:ph type="ftr" idx="5" sz="quarter"/>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9733410" y="7208812"/>
            <a:ext cx="260984" cy="373379"/>
          </a:xfrm>
          <a:prstGeom prst="rect">
            <a:avLst/>
          </a:prstGeom>
        </p:spPr>
        <p:txBody>
          <a:bodyPr wrap="square" lIns="0" tIns="0" rIns="0" bIns="0">
            <a:spAutoFit/>
          </a:bodyPr>
          <a:lstStyle>
            <a:lvl1pPr>
              <a:defRPr sz="1950" b="0" i="0">
                <a:solidFill>
                  <a:schemeClr val="tx1"/>
                </a:solidFill>
                <a:latin typeface="Times New Roman"/>
                <a:cs typeface="Times New Roman"/>
              </a:defRPr>
            </a:lvl1pPr>
          </a:lstStyle>
          <a:p>
            <a:pPr marL="109220">
              <a:lnSpc>
                <a:spcPts val="2260"/>
              </a:lnSpc>
            </a:pPr>
            <a:fld id="{81D60167-4931-47E6-BA6A-407CBD079E47}" type="slidenum">
              <a:rPr dirty="0" spc="15"/>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 Id="rId3"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2399" y="5602985"/>
            <a:ext cx="1166621" cy="136626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15403" y="1844039"/>
            <a:ext cx="960119" cy="803275"/>
          </a:xfrm>
          <a:custGeom>
            <a:avLst/>
            <a:gdLst/>
            <a:ahLst/>
            <a:cxnLst/>
            <a:rect l="l" t="t" r="r" b="b"/>
            <a:pathLst>
              <a:path w="960119" h="803275">
                <a:moveTo>
                  <a:pt x="256031" y="537210"/>
                </a:moveTo>
                <a:lnTo>
                  <a:pt x="256031" y="461010"/>
                </a:lnTo>
                <a:lnTo>
                  <a:pt x="202631" y="470812"/>
                </a:lnTo>
                <a:lnTo>
                  <a:pt x="150327" y="479261"/>
                </a:lnTo>
                <a:lnTo>
                  <a:pt x="99120" y="486466"/>
                </a:lnTo>
                <a:lnTo>
                  <a:pt x="49011" y="492538"/>
                </a:lnTo>
                <a:lnTo>
                  <a:pt x="0" y="497586"/>
                </a:lnTo>
                <a:lnTo>
                  <a:pt x="29717" y="579882"/>
                </a:lnTo>
                <a:lnTo>
                  <a:pt x="35409" y="587704"/>
                </a:lnTo>
                <a:lnTo>
                  <a:pt x="43243" y="589311"/>
                </a:lnTo>
                <a:lnTo>
                  <a:pt x="53078" y="584489"/>
                </a:lnTo>
                <a:lnTo>
                  <a:pt x="64769" y="573024"/>
                </a:lnTo>
                <a:lnTo>
                  <a:pt x="119193" y="562606"/>
                </a:lnTo>
                <a:lnTo>
                  <a:pt x="169259" y="553116"/>
                </a:lnTo>
                <a:lnTo>
                  <a:pt x="214895" y="544627"/>
                </a:lnTo>
                <a:lnTo>
                  <a:pt x="256031" y="537210"/>
                </a:lnTo>
                <a:close/>
              </a:path>
              <a:path w="960119" h="803275">
                <a:moveTo>
                  <a:pt x="256031" y="306324"/>
                </a:moveTo>
                <a:lnTo>
                  <a:pt x="256031" y="237744"/>
                </a:lnTo>
                <a:lnTo>
                  <a:pt x="16763" y="237744"/>
                </a:lnTo>
                <a:lnTo>
                  <a:pt x="16763" y="306324"/>
                </a:lnTo>
                <a:lnTo>
                  <a:pt x="256031" y="306324"/>
                </a:lnTo>
                <a:close/>
              </a:path>
              <a:path w="960119" h="803275">
                <a:moveTo>
                  <a:pt x="500669" y="76140"/>
                </a:moveTo>
                <a:lnTo>
                  <a:pt x="499109" y="68580"/>
                </a:lnTo>
                <a:lnTo>
                  <a:pt x="486406" y="51542"/>
                </a:lnTo>
                <a:lnTo>
                  <a:pt x="460426" y="17466"/>
                </a:lnTo>
                <a:lnTo>
                  <a:pt x="447294" y="0"/>
                </a:lnTo>
                <a:lnTo>
                  <a:pt x="407576" y="10721"/>
                </a:lnTo>
                <a:lnTo>
                  <a:pt x="364438" y="20621"/>
                </a:lnTo>
                <a:lnTo>
                  <a:pt x="317889" y="29735"/>
                </a:lnTo>
                <a:lnTo>
                  <a:pt x="267938" y="38100"/>
                </a:lnTo>
                <a:lnTo>
                  <a:pt x="214593" y="45749"/>
                </a:lnTo>
                <a:lnTo>
                  <a:pt x="157864" y="52720"/>
                </a:lnTo>
                <a:lnTo>
                  <a:pt x="97760" y="59049"/>
                </a:lnTo>
                <a:lnTo>
                  <a:pt x="34289" y="64770"/>
                </a:lnTo>
                <a:lnTo>
                  <a:pt x="39564" y="81915"/>
                </a:lnTo>
                <a:lnTo>
                  <a:pt x="56387" y="133350"/>
                </a:lnTo>
                <a:lnTo>
                  <a:pt x="106227" y="128194"/>
                </a:lnTo>
                <a:lnTo>
                  <a:pt x="156209" y="122967"/>
                </a:lnTo>
                <a:lnTo>
                  <a:pt x="206192" y="117598"/>
                </a:lnTo>
                <a:lnTo>
                  <a:pt x="256031" y="112014"/>
                </a:lnTo>
                <a:lnTo>
                  <a:pt x="256031" y="803148"/>
                </a:lnTo>
                <a:lnTo>
                  <a:pt x="273557" y="803148"/>
                </a:lnTo>
                <a:lnTo>
                  <a:pt x="304002" y="799576"/>
                </a:lnTo>
                <a:lnTo>
                  <a:pt x="325659" y="788860"/>
                </a:lnTo>
                <a:lnTo>
                  <a:pt x="338601" y="771001"/>
                </a:lnTo>
                <a:lnTo>
                  <a:pt x="342900" y="745998"/>
                </a:lnTo>
                <a:lnTo>
                  <a:pt x="342900" y="97536"/>
                </a:lnTo>
                <a:lnTo>
                  <a:pt x="468629" y="79248"/>
                </a:lnTo>
                <a:lnTo>
                  <a:pt x="485501" y="81545"/>
                </a:lnTo>
                <a:lnTo>
                  <a:pt x="496157" y="80486"/>
                </a:lnTo>
                <a:lnTo>
                  <a:pt x="500669" y="76140"/>
                </a:lnTo>
                <a:close/>
              </a:path>
              <a:path w="960119" h="803275">
                <a:moveTo>
                  <a:pt x="256031" y="803148"/>
                </a:moveTo>
                <a:lnTo>
                  <a:pt x="256031" y="719328"/>
                </a:lnTo>
                <a:lnTo>
                  <a:pt x="249935" y="723900"/>
                </a:lnTo>
                <a:lnTo>
                  <a:pt x="138684" y="723900"/>
                </a:lnTo>
                <a:lnTo>
                  <a:pt x="142815" y="743890"/>
                </a:lnTo>
                <a:lnTo>
                  <a:pt x="151649" y="783586"/>
                </a:lnTo>
                <a:lnTo>
                  <a:pt x="156209" y="803148"/>
                </a:lnTo>
                <a:lnTo>
                  <a:pt x="256031" y="803148"/>
                </a:lnTo>
                <a:close/>
              </a:path>
              <a:path w="960119" h="803275">
                <a:moveTo>
                  <a:pt x="656844" y="18287"/>
                </a:moveTo>
                <a:lnTo>
                  <a:pt x="651700" y="13692"/>
                </a:lnTo>
                <a:lnTo>
                  <a:pt x="638556" y="10668"/>
                </a:lnTo>
                <a:lnTo>
                  <a:pt x="555497" y="10668"/>
                </a:lnTo>
                <a:lnTo>
                  <a:pt x="555497" y="237744"/>
                </a:lnTo>
                <a:lnTo>
                  <a:pt x="342900" y="237744"/>
                </a:lnTo>
                <a:lnTo>
                  <a:pt x="342900" y="306324"/>
                </a:lnTo>
                <a:lnTo>
                  <a:pt x="555497" y="306324"/>
                </a:lnTo>
                <a:lnTo>
                  <a:pt x="556757" y="361001"/>
                </a:lnTo>
                <a:lnTo>
                  <a:pt x="560493" y="412270"/>
                </a:lnTo>
                <a:lnTo>
                  <a:pt x="566642" y="460152"/>
                </a:lnTo>
                <a:lnTo>
                  <a:pt x="575140" y="504669"/>
                </a:lnTo>
                <a:lnTo>
                  <a:pt x="585925" y="545842"/>
                </a:lnTo>
                <a:lnTo>
                  <a:pt x="598932" y="583692"/>
                </a:lnTo>
                <a:lnTo>
                  <a:pt x="598932" y="681584"/>
                </a:lnTo>
                <a:lnTo>
                  <a:pt x="643128" y="652272"/>
                </a:lnTo>
                <a:lnTo>
                  <a:pt x="643128" y="32766"/>
                </a:lnTo>
                <a:lnTo>
                  <a:pt x="653986" y="24598"/>
                </a:lnTo>
                <a:lnTo>
                  <a:pt x="656844" y="18287"/>
                </a:lnTo>
                <a:close/>
              </a:path>
              <a:path w="960119" h="803275">
                <a:moveTo>
                  <a:pt x="525779" y="475488"/>
                </a:moveTo>
                <a:lnTo>
                  <a:pt x="512063" y="410718"/>
                </a:lnTo>
                <a:lnTo>
                  <a:pt x="468629" y="421520"/>
                </a:lnTo>
                <a:lnTo>
                  <a:pt x="426339" y="430911"/>
                </a:lnTo>
                <a:lnTo>
                  <a:pt x="384333" y="439221"/>
                </a:lnTo>
                <a:lnTo>
                  <a:pt x="342900" y="446532"/>
                </a:lnTo>
                <a:lnTo>
                  <a:pt x="342900" y="518922"/>
                </a:lnTo>
                <a:lnTo>
                  <a:pt x="385191" y="509349"/>
                </a:lnTo>
                <a:lnTo>
                  <a:pt x="429767" y="498919"/>
                </a:lnTo>
                <a:lnTo>
                  <a:pt x="476630" y="487632"/>
                </a:lnTo>
                <a:lnTo>
                  <a:pt x="525779" y="475488"/>
                </a:lnTo>
                <a:close/>
              </a:path>
              <a:path w="960119" h="803275">
                <a:moveTo>
                  <a:pt x="598932" y="681584"/>
                </a:moveTo>
                <a:lnTo>
                  <a:pt x="598932" y="583692"/>
                </a:lnTo>
                <a:lnTo>
                  <a:pt x="572073" y="604656"/>
                </a:lnTo>
                <a:lnTo>
                  <a:pt x="535484" y="626498"/>
                </a:lnTo>
                <a:lnTo>
                  <a:pt x="489313" y="649364"/>
                </a:lnTo>
                <a:lnTo>
                  <a:pt x="433706" y="673400"/>
                </a:lnTo>
                <a:lnTo>
                  <a:pt x="368807" y="698754"/>
                </a:lnTo>
                <a:lnTo>
                  <a:pt x="398597" y="755653"/>
                </a:lnTo>
                <a:lnTo>
                  <a:pt x="408431" y="774954"/>
                </a:lnTo>
                <a:lnTo>
                  <a:pt x="458077" y="754806"/>
                </a:lnTo>
                <a:lnTo>
                  <a:pt x="506406" y="732647"/>
                </a:lnTo>
                <a:lnTo>
                  <a:pt x="553382" y="708294"/>
                </a:lnTo>
                <a:lnTo>
                  <a:pt x="598932" y="681584"/>
                </a:lnTo>
                <a:close/>
              </a:path>
              <a:path w="960119" h="803275">
                <a:moveTo>
                  <a:pt x="955547" y="306324"/>
                </a:moveTo>
                <a:lnTo>
                  <a:pt x="955547" y="237744"/>
                </a:lnTo>
                <a:lnTo>
                  <a:pt x="643128" y="237744"/>
                </a:lnTo>
                <a:lnTo>
                  <a:pt x="643128" y="306324"/>
                </a:lnTo>
                <a:lnTo>
                  <a:pt x="955547" y="306324"/>
                </a:lnTo>
                <a:close/>
              </a:path>
              <a:path w="960119" h="803275">
                <a:moveTo>
                  <a:pt x="890361" y="412503"/>
                </a:moveTo>
                <a:lnTo>
                  <a:pt x="881634" y="406908"/>
                </a:lnTo>
                <a:lnTo>
                  <a:pt x="861060" y="397180"/>
                </a:lnTo>
                <a:lnTo>
                  <a:pt x="840486" y="387381"/>
                </a:lnTo>
                <a:lnTo>
                  <a:pt x="819912" y="377440"/>
                </a:lnTo>
                <a:lnTo>
                  <a:pt x="799338" y="367284"/>
                </a:lnTo>
                <a:lnTo>
                  <a:pt x="771798" y="407324"/>
                </a:lnTo>
                <a:lnTo>
                  <a:pt x="740759" y="447579"/>
                </a:lnTo>
                <a:lnTo>
                  <a:pt x="706433" y="488263"/>
                </a:lnTo>
                <a:lnTo>
                  <a:pt x="669035" y="529590"/>
                </a:lnTo>
                <a:lnTo>
                  <a:pt x="657594" y="481738"/>
                </a:lnTo>
                <a:lnTo>
                  <a:pt x="649509" y="428529"/>
                </a:lnTo>
                <a:lnTo>
                  <a:pt x="644711" y="370034"/>
                </a:lnTo>
                <a:lnTo>
                  <a:pt x="643128" y="306324"/>
                </a:lnTo>
                <a:lnTo>
                  <a:pt x="643128" y="652272"/>
                </a:lnTo>
                <a:lnTo>
                  <a:pt x="676028" y="689780"/>
                </a:lnTo>
                <a:lnTo>
                  <a:pt x="707897" y="716409"/>
                </a:lnTo>
                <a:lnTo>
                  <a:pt x="707897" y="601980"/>
                </a:lnTo>
                <a:lnTo>
                  <a:pt x="735116" y="576529"/>
                </a:lnTo>
                <a:lnTo>
                  <a:pt x="764529" y="546689"/>
                </a:lnTo>
                <a:lnTo>
                  <a:pt x="795954" y="512277"/>
                </a:lnTo>
                <a:lnTo>
                  <a:pt x="829208" y="473110"/>
                </a:lnTo>
                <a:lnTo>
                  <a:pt x="864107" y="429006"/>
                </a:lnTo>
                <a:lnTo>
                  <a:pt x="881526" y="423410"/>
                </a:lnTo>
                <a:lnTo>
                  <a:pt x="890301" y="417956"/>
                </a:lnTo>
                <a:lnTo>
                  <a:pt x="890361" y="412503"/>
                </a:lnTo>
                <a:close/>
              </a:path>
              <a:path w="960119" h="803275">
                <a:moveTo>
                  <a:pt x="873251" y="140970"/>
                </a:moveTo>
                <a:lnTo>
                  <a:pt x="853225" y="121931"/>
                </a:lnTo>
                <a:lnTo>
                  <a:pt x="828484" y="101250"/>
                </a:lnTo>
                <a:lnTo>
                  <a:pt x="798885" y="78712"/>
                </a:lnTo>
                <a:lnTo>
                  <a:pt x="764285" y="54102"/>
                </a:lnTo>
                <a:lnTo>
                  <a:pt x="745878" y="67698"/>
                </a:lnTo>
                <a:lnTo>
                  <a:pt x="708779" y="94607"/>
                </a:lnTo>
                <a:lnTo>
                  <a:pt x="690372" y="108204"/>
                </a:lnTo>
                <a:lnTo>
                  <a:pt x="723364" y="132814"/>
                </a:lnTo>
                <a:lnTo>
                  <a:pt x="752570" y="155352"/>
                </a:lnTo>
                <a:lnTo>
                  <a:pt x="777918" y="176033"/>
                </a:lnTo>
                <a:lnTo>
                  <a:pt x="799338" y="195072"/>
                </a:lnTo>
                <a:lnTo>
                  <a:pt x="817745" y="181475"/>
                </a:lnTo>
                <a:lnTo>
                  <a:pt x="854844" y="154566"/>
                </a:lnTo>
                <a:lnTo>
                  <a:pt x="873251" y="140970"/>
                </a:lnTo>
                <a:close/>
              </a:path>
              <a:path w="960119" h="803275">
                <a:moveTo>
                  <a:pt x="960119" y="659130"/>
                </a:moveTo>
                <a:lnTo>
                  <a:pt x="939534" y="650105"/>
                </a:lnTo>
                <a:lnTo>
                  <a:pt x="918876" y="641223"/>
                </a:lnTo>
                <a:lnTo>
                  <a:pt x="877062" y="623316"/>
                </a:lnTo>
                <a:lnTo>
                  <a:pt x="873347" y="655891"/>
                </a:lnTo>
                <a:lnTo>
                  <a:pt x="865632" y="678180"/>
                </a:lnTo>
                <a:lnTo>
                  <a:pt x="853916" y="690181"/>
                </a:lnTo>
                <a:lnTo>
                  <a:pt x="838200" y="691896"/>
                </a:lnTo>
                <a:lnTo>
                  <a:pt x="802195" y="680739"/>
                </a:lnTo>
                <a:lnTo>
                  <a:pt x="768476" y="662082"/>
                </a:lnTo>
                <a:lnTo>
                  <a:pt x="737044" y="635853"/>
                </a:lnTo>
                <a:lnTo>
                  <a:pt x="707897" y="601980"/>
                </a:lnTo>
                <a:lnTo>
                  <a:pt x="707897" y="716409"/>
                </a:lnTo>
                <a:lnTo>
                  <a:pt x="713390" y="720998"/>
                </a:lnTo>
                <a:lnTo>
                  <a:pt x="755105" y="746034"/>
                </a:lnTo>
                <a:lnTo>
                  <a:pt x="801063" y="764999"/>
                </a:lnTo>
                <a:lnTo>
                  <a:pt x="851154" y="778002"/>
                </a:lnTo>
                <a:lnTo>
                  <a:pt x="890575" y="777751"/>
                </a:lnTo>
                <a:lnTo>
                  <a:pt x="921924" y="757713"/>
                </a:lnTo>
                <a:lnTo>
                  <a:pt x="945130" y="718101"/>
                </a:lnTo>
                <a:lnTo>
                  <a:pt x="960119" y="659130"/>
                </a:lnTo>
                <a:close/>
              </a:path>
            </a:pathLst>
          </a:custGeom>
          <a:solidFill>
            <a:srgbClr val="C0C0C0"/>
          </a:solidFill>
        </p:spPr>
        <p:txBody>
          <a:bodyPr wrap="square" lIns="0" tIns="0" rIns="0" bIns="0" rtlCol="0"/>
          <a:lstStyle/>
          <a:p/>
        </p:txBody>
      </p:sp>
      <p:sp>
        <p:nvSpPr>
          <p:cNvPr id="4" name="object 4"/>
          <p:cNvSpPr/>
          <p:nvPr/>
        </p:nvSpPr>
        <p:spPr>
          <a:xfrm>
            <a:off x="1814207" y="1826514"/>
            <a:ext cx="834390" cy="792480"/>
          </a:xfrm>
          <a:custGeom>
            <a:avLst/>
            <a:gdLst/>
            <a:ahLst/>
            <a:cxnLst/>
            <a:rect l="l" t="t" r="r" b="b"/>
            <a:pathLst>
              <a:path w="834389" h="792480">
                <a:moveTo>
                  <a:pt x="834389" y="140208"/>
                </a:moveTo>
                <a:lnTo>
                  <a:pt x="834389" y="0"/>
                </a:lnTo>
                <a:lnTo>
                  <a:pt x="760476" y="0"/>
                </a:lnTo>
                <a:lnTo>
                  <a:pt x="760476" y="140208"/>
                </a:lnTo>
                <a:lnTo>
                  <a:pt x="834389" y="140208"/>
                </a:lnTo>
                <a:close/>
              </a:path>
              <a:path w="834389" h="792480">
                <a:moveTo>
                  <a:pt x="717042" y="140208"/>
                </a:moveTo>
                <a:lnTo>
                  <a:pt x="717042" y="0"/>
                </a:lnTo>
                <a:lnTo>
                  <a:pt x="643128" y="0"/>
                </a:lnTo>
                <a:lnTo>
                  <a:pt x="643128" y="140208"/>
                </a:lnTo>
                <a:lnTo>
                  <a:pt x="717042" y="140208"/>
                </a:lnTo>
                <a:close/>
              </a:path>
              <a:path w="834389" h="792480">
                <a:moveTo>
                  <a:pt x="282701" y="28193"/>
                </a:moveTo>
                <a:lnTo>
                  <a:pt x="191262" y="21336"/>
                </a:lnTo>
                <a:lnTo>
                  <a:pt x="188845" y="74640"/>
                </a:lnTo>
                <a:lnTo>
                  <a:pt x="185070" y="126015"/>
                </a:lnTo>
                <a:lnTo>
                  <a:pt x="180010" y="175533"/>
                </a:lnTo>
                <a:lnTo>
                  <a:pt x="173736" y="223266"/>
                </a:lnTo>
                <a:lnTo>
                  <a:pt x="119157" y="229385"/>
                </a:lnTo>
                <a:lnTo>
                  <a:pt x="72008" y="233934"/>
                </a:lnTo>
                <a:lnTo>
                  <a:pt x="32289" y="236767"/>
                </a:lnTo>
                <a:lnTo>
                  <a:pt x="0" y="237744"/>
                </a:lnTo>
                <a:lnTo>
                  <a:pt x="13394" y="294322"/>
                </a:lnTo>
                <a:lnTo>
                  <a:pt x="17525" y="313181"/>
                </a:lnTo>
                <a:lnTo>
                  <a:pt x="50946" y="309419"/>
                </a:lnTo>
                <a:lnTo>
                  <a:pt x="86010" y="305943"/>
                </a:lnTo>
                <a:lnTo>
                  <a:pt x="122646" y="302466"/>
                </a:lnTo>
                <a:lnTo>
                  <a:pt x="160781" y="298704"/>
                </a:lnTo>
                <a:lnTo>
                  <a:pt x="160781" y="599820"/>
                </a:lnTo>
                <a:lnTo>
                  <a:pt x="182594" y="545973"/>
                </a:lnTo>
                <a:lnTo>
                  <a:pt x="200076" y="496799"/>
                </a:lnTo>
                <a:lnTo>
                  <a:pt x="215812" y="446428"/>
                </a:lnTo>
                <a:lnTo>
                  <a:pt x="229770" y="394850"/>
                </a:lnTo>
                <a:lnTo>
                  <a:pt x="241917" y="342055"/>
                </a:lnTo>
                <a:lnTo>
                  <a:pt x="252222" y="288036"/>
                </a:lnTo>
                <a:lnTo>
                  <a:pt x="261366" y="287163"/>
                </a:lnTo>
                <a:lnTo>
                  <a:pt x="261366" y="215646"/>
                </a:lnTo>
                <a:lnTo>
                  <a:pt x="268878" y="173069"/>
                </a:lnTo>
                <a:lnTo>
                  <a:pt x="275177" y="127635"/>
                </a:lnTo>
                <a:lnTo>
                  <a:pt x="279904" y="79343"/>
                </a:lnTo>
                <a:lnTo>
                  <a:pt x="282701" y="28193"/>
                </a:lnTo>
                <a:close/>
              </a:path>
              <a:path w="834389" h="792480">
                <a:moveTo>
                  <a:pt x="160781" y="599820"/>
                </a:moveTo>
                <a:lnTo>
                  <a:pt x="160781" y="298704"/>
                </a:lnTo>
                <a:lnTo>
                  <a:pt x="149498" y="355997"/>
                </a:lnTo>
                <a:lnTo>
                  <a:pt x="136496" y="411045"/>
                </a:lnTo>
                <a:lnTo>
                  <a:pt x="121807" y="463860"/>
                </a:lnTo>
                <a:lnTo>
                  <a:pt x="105462" y="514455"/>
                </a:lnTo>
                <a:lnTo>
                  <a:pt x="87493" y="562843"/>
                </a:lnTo>
                <a:lnTo>
                  <a:pt x="67930" y="609035"/>
                </a:lnTo>
                <a:lnTo>
                  <a:pt x="46807" y="653045"/>
                </a:lnTo>
                <a:lnTo>
                  <a:pt x="24152" y="694885"/>
                </a:lnTo>
                <a:lnTo>
                  <a:pt x="0" y="734568"/>
                </a:lnTo>
                <a:lnTo>
                  <a:pt x="17597" y="744295"/>
                </a:lnTo>
                <a:lnTo>
                  <a:pt x="35052" y="754094"/>
                </a:lnTo>
                <a:lnTo>
                  <a:pt x="52506" y="764035"/>
                </a:lnTo>
                <a:lnTo>
                  <a:pt x="70104" y="774192"/>
                </a:lnTo>
                <a:lnTo>
                  <a:pt x="95839" y="730870"/>
                </a:lnTo>
                <a:lnTo>
                  <a:pt x="119987" y="686397"/>
                </a:lnTo>
                <a:lnTo>
                  <a:pt x="142517" y="640762"/>
                </a:lnTo>
                <a:lnTo>
                  <a:pt x="160781" y="599820"/>
                </a:lnTo>
                <a:close/>
              </a:path>
              <a:path w="834389" h="792480">
                <a:moveTo>
                  <a:pt x="451866" y="761573"/>
                </a:moveTo>
                <a:lnTo>
                  <a:pt x="451866" y="413766"/>
                </a:lnTo>
                <a:lnTo>
                  <a:pt x="450568" y="468522"/>
                </a:lnTo>
                <a:lnTo>
                  <a:pt x="446627" y="520922"/>
                </a:lnTo>
                <a:lnTo>
                  <a:pt x="439971" y="571178"/>
                </a:lnTo>
                <a:lnTo>
                  <a:pt x="430530" y="619506"/>
                </a:lnTo>
                <a:lnTo>
                  <a:pt x="418540" y="661951"/>
                </a:lnTo>
                <a:lnTo>
                  <a:pt x="387988" y="710267"/>
                </a:lnTo>
                <a:lnTo>
                  <a:pt x="369569" y="716280"/>
                </a:lnTo>
                <a:lnTo>
                  <a:pt x="341447" y="713410"/>
                </a:lnTo>
                <a:lnTo>
                  <a:pt x="313181" y="704754"/>
                </a:lnTo>
                <a:lnTo>
                  <a:pt x="284916" y="690241"/>
                </a:lnTo>
                <a:lnTo>
                  <a:pt x="256794" y="669798"/>
                </a:lnTo>
                <a:lnTo>
                  <a:pt x="237077" y="703802"/>
                </a:lnTo>
                <a:lnTo>
                  <a:pt x="227326" y="720911"/>
                </a:lnTo>
                <a:lnTo>
                  <a:pt x="217931" y="738378"/>
                </a:lnTo>
                <a:lnTo>
                  <a:pt x="261913" y="762261"/>
                </a:lnTo>
                <a:lnTo>
                  <a:pt x="303466" y="779144"/>
                </a:lnTo>
                <a:lnTo>
                  <a:pt x="342447" y="789170"/>
                </a:lnTo>
                <a:lnTo>
                  <a:pt x="378713" y="792480"/>
                </a:lnTo>
                <a:lnTo>
                  <a:pt x="409117" y="787772"/>
                </a:lnTo>
                <a:lnTo>
                  <a:pt x="436321" y="775027"/>
                </a:lnTo>
                <a:lnTo>
                  <a:pt x="451866" y="761573"/>
                </a:lnTo>
                <a:close/>
              </a:path>
              <a:path w="834389" h="792480">
                <a:moveTo>
                  <a:pt x="538733" y="384810"/>
                </a:moveTo>
                <a:lnTo>
                  <a:pt x="533345" y="323813"/>
                </a:lnTo>
                <a:lnTo>
                  <a:pt x="517202" y="276130"/>
                </a:lnTo>
                <a:lnTo>
                  <a:pt x="490343" y="241724"/>
                </a:lnTo>
                <a:lnTo>
                  <a:pt x="452804" y="220559"/>
                </a:lnTo>
                <a:lnTo>
                  <a:pt x="405526" y="212747"/>
                </a:lnTo>
                <a:lnTo>
                  <a:pt x="391668" y="212683"/>
                </a:lnTo>
                <a:lnTo>
                  <a:pt x="378713" y="212790"/>
                </a:lnTo>
                <a:lnTo>
                  <a:pt x="349281" y="213264"/>
                </a:lnTo>
                <a:lnTo>
                  <a:pt x="309360" y="214205"/>
                </a:lnTo>
                <a:lnTo>
                  <a:pt x="261366" y="215646"/>
                </a:lnTo>
                <a:lnTo>
                  <a:pt x="261366" y="287163"/>
                </a:lnTo>
                <a:lnTo>
                  <a:pt x="303466" y="283146"/>
                </a:lnTo>
                <a:lnTo>
                  <a:pt x="343662" y="279844"/>
                </a:lnTo>
                <a:lnTo>
                  <a:pt x="373094" y="277963"/>
                </a:lnTo>
                <a:lnTo>
                  <a:pt x="391668" y="277368"/>
                </a:lnTo>
                <a:lnTo>
                  <a:pt x="405526" y="278939"/>
                </a:lnTo>
                <a:lnTo>
                  <a:pt x="442221" y="321504"/>
                </a:lnTo>
                <a:lnTo>
                  <a:pt x="450746" y="377201"/>
                </a:lnTo>
                <a:lnTo>
                  <a:pt x="451866" y="413766"/>
                </a:lnTo>
                <a:lnTo>
                  <a:pt x="451866" y="761573"/>
                </a:lnTo>
                <a:lnTo>
                  <a:pt x="460324" y="754253"/>
                </a:lnTo>
                <a:lnTo>
                  <a:pt x="498729" y="688657"/>
                </a:lnTo>
                <a:lnTo>
                  <a:pt x="513130" y="643853"/>
                </a:lnTo>
                <a:lnTo>
                  <a:pt x="524332" y="591057"/>
                </a:lnTo>
                <a:lnTo>
                  <a:pt x="532333" y="530278"/>
                </a:lnTo>
                <a:lnTo>
                  <a:pt x="537133" y="461526"/>
                </a:lnTo>
                <a:lnTo>
                  <a:pt x="538733" y="384810"/>
                </a:lnTo>
                <a:close/>
              </a:path>
              <a:path w="834389" h="792480">
                <a:moveTo>
                  <a:pt x="816863" y="507492"/>
                </a:moveTo>
                <a:lnTo>
                  <a:pt x="799549" y="454658"/>
                </a:lnTo>
                <a:lnTo>
                  <a:pt x="779645" y="404145"/>
                </a:lnTo>
                <a:lnTo>
                  <a:pt x="757204" y="355919"/>
                </a:lnTo>
                <a:lnTo>
                  <a:pt x="732282" y="309943"/>
                </a:lnTo>
                <a:lnTo>
                  <a:pt x="704930" y="266182"/>
                </a:lnTo>
                <a:lnTo>
                  <a:pt x="675203" y="224599"/>
                </a:lnTo>
                <a:lnTo>
                  <a:pt x="643154" y="185160"/>
                </a:lnTo>
                <a:lnTo>
                  <a:pt x="608838" y="147828"/>
                </a:lnTo>
                <a:lnTo>
                  <a:pt x="591240" y="159269"/>
                </a:lnTo>
                <a:lnTo>
                  <a:pt x="573786" y="170783"/>
                </a:lnTo>
                <a:lnTo>
                  <a:pt x="556331" y="182439"/>
                </a:lnTo>
                <a:lnTo>
                  <a:pt x="538733" y="194310"/>
                </a:lnTo>
                <a:lnTo>
                  <a:pt x="570297" y="226897"/>
                </a:lnTo>
                <a:lnTo>
                  <a:pt x="599789" y="262985"/>
                </a:lnTo>
                <a:lnTo>
                  <a:pt x="627137" y="302644"/>
                </a:lnTo>
                <a:lnTo>
                  <a:pt x="652272" y="345948"/>
                </a:lnTo>
                <a:lnTo>
                  <a:pt x="676525" y="394418"/>
                </a:lnTo>
                <a:lnTo>
                  <a:pt x="697706" y="442817"/>
                </a:lnTo>
                <a:lnTo>
                  <a:pt x="715601" y="491359"/>
                </a:lnTo>
                <a:lnTo>
                  <a:pt x="729995" y="540258"/>
                </a:lnTo>
                <a:lnTo>
                  <a:pt x="751712" y="531923"/>
                </a:lnTo>
                <a:lnTo>
                  <a:pt x="795146" y="515826"/>
                </a:lnTo>
                <a:lnTo>
                  <a:pt x="816863" y="507492"/>
                </a:lnTo>
                <a:close/>
              </a:path>
            </a:pathLst>
          </a:custGeom>
          <a:solidFill>
            <a:srgbClr val="C0C0C0"/>
          </a:solidFill>
        </p:spPr>
        <p:txBody>
          <a:bodyPr wrap="square" lIns="0" tIns="0" rIns="0" bIns="0" rtlCol="0"/>
          <a:lstStyle/>
          <a:p/>
        </p:txBody>
      </p:sp>
      <p:sp>
        <p:nvSpPr>
          <p:cNvPr id="5" name="object 5"/>
          <p:cNvSpPr/>
          <p:nvPr/>
        </p:nvSpPr>
        <p:spPr>
          <a:xfrm>
            <a:off x="2791853" y="1869185"/>
            <a:ext cx="895350" cy="786130"/>
          </a:xfrm>
          <a:custGeom>
            <a:avLst/>
            <a:gdLst/>
            <a:ahLst/>
            <a:cxnLst/>
            <a:rect l="l" t="t" r="r" b="b"/>
            <a:pathLst>
              <a:path w="895350" h="786130">
                <a:moveTo>
                  <a:pt x="895350" y="771144"/>
                </a:moveTo>
                <a:lnTo>
                  <a:pt x="895350" y="0"/>
                </a:lnTo>
                <a:lnTo>
                  <a:pt x="0" y="0"/>
                </a:lnTo>
                <a:lnTo>
                  <a:pt x="0" y="785622"/>
                </a:lnTo>
                <a:lnTo>
                  <a:pt x="86868" y="785622"/>
                </a:lnTo>
                <a:lnTo>
                  <a:pt x="86868" y="68580"/>
                </a:lnTo>
                <a:lnTo>
                  <a:pt x="808482" y="68580"/>
                </a:lnTo>
                <a:lnTo>
                  <a:pt x="808482" y="771144"/>
                </a:lnTo>
                <a:lnTo>
                  <a:pt x="895350" y="771144"/>
                </a:lnTo>
                <a:close/>
              </a:path>
              <a:path w="895350" h="786130">
                <a:moveTo>
                  <a:pt x="808482" y="738378"/>
                </a:moveTo>
                <a:lnTo>
                  <a:pt x="808482" y="670560"/>
                </a:lnTo>
                <a:lnTo>
                  <a:pt x="86868" y="670560"/>
                </a:lnTo>
                <a:lnTo>
                  <a:pt x="86868" y="738378"/>
                </a:lnTo>
                <a:lnTo>
                  <a:pt x="808482" y="738378"/>
                </a:lnTo>
                <a:close/>
              </a:path>
              <a:path w="895350" h="786130">
                <a:moveTo>
                  <a:pt x="400050" y="587502"/>
                </a:moveTo>
                <a:lnTo>
                  <a:pt x="400050" y="518922"/>
                </a:lnTo>
                <a:lnTo>
                  <a:pt x="139446" y="518922"/>
                </a:lnTo>
                <a:lnTo>
                  <a:pt x="139446" y="587502"/>
                </a:lnTo>
                <a:lnTo>
                  <a:pt x="400050" y="587502"/>
                </a:lnTo>
                <a:close/>
              </a:path>
              <a:path w="895350" h="786130">
                <a:moveTo>
                  <a:pt x="729995" y="205740"/>
                </a:moveTo>
                <a:lnTo>
                  <a:pt x="729995" y="137160"/>
                </a:lnTo>
                <a:lnTo>
                  <a:pt x="165354" y="137160"/>
                </a:lnTo>
                <a:lnTo>
                  <a:pt x="165354" y="205740"/>
                </a:lnTo>
                <a:lnTo>
                  <a:pt x="400050" y="205740"/>
                </a:lnTo>
                <a:lnTo>
                  <a:pt x="400050" y="587502"/>
                </a:lnTo>
                <a:lnTo>
                  <a:pt x="486918" y="587502"/>
                </a:lnTo>
                <a:lnTo>
                  <a:pt x="486918" y="205740"/>
                </a:lnTo>
                <a:lnTo>
                  <a:pt x="729995" y="205740"/>
                </a:lnTo>
                <a:close/>
              </a:path>
              <a:path w="895350" h="786130">
                <a:moveTo>
                  <a:pt x="400050" y="378714"/>
                </a:moveTo>
                <a:lnTo>
                  <a:pt x="400050" y="310134"/>
                </a:lnTo>
                <a:lnTo>
                  <a:pt x="204216" y="310134"/>
                </a:lnTo>
                <a:lnTo>
                  <a:pt x="204216" y="378714"/>
                </a:lnTo>
                <a:lnTo>
                  <a:pt x="400050" y="378714"/>
                </a:lnTo>
                <a:close/>
              </a:path>
              <a:path w="895350" h="786130">
                <a:moveTo>
                  <a:pt x="695706" y="378714"/>
                </a:moveTo>
                <a:lnTo>
                  <a:pt x="695706" y="310134"/>
                </a:lnTo>
                <a:lnTo>
                  <a:pt x="486918" y="310134"/>
                </a:lnTo>
                <a:lnTo>
                  <a:pt x="486918" y="378714"/>
                </a:lnTo>
                <a:lnTo>
                  <a:pt x="695706" y="378714"/>
                </a:lnTo>
                <a:close/>
              </a:path>
              <a:path w="895350" h="786130">
                <a:moveTo>
                  <a:pt x="752094" y="587502"/>
                </a:moveTo>
                <a:lnTo>
                  <a:pt x="752094" y="518922"/>
                </a:lnTo>
                <a:lnTo>
                  <a:pt x="486918" y="518922"/>
                </a:lnTo>
                <a:lnTo>
                  <a:pt x="486918" y="587502"/>
                </a:lnTo>
                <a:lnTo>
                  <a:pt x="752094" y="587502"/>
                </a:lnTo>
                <a:close/>
              </a:path>
              <a:path w="895350" h="786130">
                <a:moveTo>
                  <a:pt x="686562" y="468630"/>
                </a:moveTo>
                <a:lnTo>
                  <a:pt x="660439" y="445900"/>
                </a:lnTo>
                <a:lnTo>
                  <a:pt x="633602" y="424529"/>
                </a:lnTo>
                <a:lnTo>
                  <a:pt x="606194" y="404443"/>
                </a:lnTo>
                <a:lnTo>
                  <a:pt x="578357" y="385572"/>
                </a:lnTo>
                <a:lnTo>
                  <a:pt x="525780" y="429006"/>
                </a:lnTo>
                <a:lnTo>
                  <a:pt x="555486" y="449318"/>
                </a:lnTo>
                <a:lnTo>
                  <a:pt x="582834" y="470344"/>
                </a:lnTo>
                <a:lnTo>
                  <a:pt x="607754" y="492228"/>
                </a:lnTo>
                <a:lnTo>
                  <a:pt x="630174" y="515112"/>
                </a:lnTo>
                <a:lnTo>
                  <a:pt x="644449" y="503670"/>
                </a:lnTo>
                <a:lnTo>
                  <a:pt x="658653" y="492156"/>
                </a:lnTo>
                <a:lnTo>
                  <a:pt x="672715" y="480500"/>
                </a:lnTo>
                <a:lnTo>
                  <a:pt x="686562" y="468630"/>
                </a:lnTo>
                <a:close/>
              </a:path>
            </a:pathLst>
          </a:custGeom>
          <a:solidFill>
            <a:srgbClr val="C0C0C0"/>
          </a:solidFill>
        </p:spPr>
        <p:txBody>
          <a:bodyPr wrap="square" lIns="0" tIns="0" rIns="0" bIns="0" rtlCol="0"/>
          <a:lstStyle/>
          <a:p/>
        </p:txBody>
      </p:sp>
      <p:sp>
        <p:nvSpPr>
          <p:cNvPr id="6" name="object 6"/>
          <p:cNvSpPr/>
          <p:nvPr/>
        </p:nvSpPr>
        <p:spPr>
          <a:xfrm>
            <a:off x="3855380" y="1908810"/>
            <a:ext cx="796925" cy="688340"/>
          </a:xfrm>
          <a:custGeom>
            <a:avLst/>
            <a:gdLst/>
            <a:ahLst/>
            <a:cxnLst/>
            <a:rect l="l" t="t" r="r" b="b"/>
            <a:pathLst>
              <a:path w="796925" h="688339">
                <a:moveTo>
                  <a:pt x="796515" y="316992"/>
                </a:moveTo>
                <a:lnTo>
                  <a:pt x="792784" y="268156"/>
                </a:lnTo>
                <a:lnTo>
                  <a:pt x="781665" y="222211"/>
                </a:lnTo>
                <a:lnTo>
                  <a:pt x="763267" y="179118"/>
                </a:lnTo>
                <a:lnTo>
                  <a:pt x="737701" y="138842"/>
                </a:lnTo>
                <a:lnTo>
                  <a:pt x="705075" y="101346"/>
                </a:lnTo>
                <a:lnTo>
                  <a:pt x="668506" y="71243"/>
                </a:lnTo>
                <a:lnTo>
                  <a:pt x="627407" y="46453"/>
                </a:lnTo>
                <a:lnTo>
                  <a:pt x="581822" y="26955"/>
                </a:lnTo>
                <a:lnTo>
                  <a:pt x="531791" y="12728"/>
                </a:lnTo>
                <a:lnTo>
                  <a:pt x="477357" y="3750"/>
                </a:lnTo>
                <a:lnTo>
                  <a:pt x="418563" y="0"/>
                </a:lnTo>
                <a:lnTo>
                  <a:pt x="366507" y="2619"/>
                </a:lnTo>
                <a:lnTo>
                  <a:pt x="316837" y="10503"/>
                </a:lnTo>
                <a:lnTo>
                  <a:pt x="269606" y="23693"/>
                </a:lnTo>
                <a:lnTo>
                  <a:pt x="224868" y="42227"/>
                </a:lnTo>
                <a:lnTo>
                  <a:pt x="182676" y="66147"/>
                </a:lnTo>
                <a:lnTo>
                  <a:pt x="143083" y="95492"/>
                </a:lnTo>
                <a:lnTo>
                  <a:pt x="106143" y="130302"/>
                </a:lnTo>
                <a:lnTo>
                  <a:pt x="72975" y="171443"/>
                </a:lnTo>
                <a:lnTo>
                  <a:pt x="45805" y="214378"/>
                </a:lnTo>
                <a:lnTo>
                  <a:pt x="24780" y="259067"/>
                </a:lnTo>
                <a:lnTo>
                  <a:pt x="10046" y="305476"/>
                </a:lnTo>
                <a:lnTo>
                  <a:pt x="1749" y="353568"/>
                </a:lnTo>
                <a:lnTo>
                  <a:pt x="0" y="407420"/>
                </a:lnTo>
                <a:lnTo>
                  <a:pt x="5675" y="457395"/>
                </a:lnTo>
                <a:lnTo>
                  <a:pt x="18702" y="503456"/>
                </a:lnTo>
                <a:lnTo>
                  <a:pt x="39008" y="545567"/>
                </a:lnTo>
                <a:lnTo>
                  <a:pt x="66519" y="583692"/>
                </a:lnTo>
                <a:lnTo>
                  <a:pt x="92427" y="609937"/>
                </a:lnTo>
                <a:lnTo>
                  <a:pt x="92427" y="381762"/>
                </a:lnTo>
                <a:lnTo>
                  <a:pt x="97804" y="331726"/>
                </a:lnTo>
                <a:lnTo>
                  <a:pt x="110203" y="284872"/>
                </a:lnTo>
                <a:lnTo>
                  <a:pt x="129515" y="241090"/>
                </a:lnTo>
                <a:lnTo>
                  <a:pt x="155630" y="200271"/>
                </a:lnTo>
                <a:lnTo>
                  <a:pt x="188439" y="162306"/>
                </a:lnTo>
                <a:lnTo>
                  <a:pt x="224631" y="132210"/>
                </a:lnTo>
                <a:lnTo>
                  <a:pt x="264554" y="108624"/>
                </a:lnTo>
                <a:lnTo>
                  <a:pt x="308097" y="91476"/>
                </a:lnTo>
                <a:lnTo>
                  <a:pt x="355152" y="80692"/>
                </a:lnTo>
                <a:lnTo>
                  <a:pt x="405609" y="76200"/>
                </a:lnTo>
                <a:lnTo>
                  <a:pt x="469200" y="79509"/>
                </a:lnTo>
                <a:lnTo>
                  <a:pt x="525148" y="89535"/>
                </a:lnTo>
                <a:lnTo>
                  <a:pt x="573523" y="106418"/>
                </a:lnTo>
                <a:lnTo>
                  <a:pt x="614397" y="130302"/>
                </a:lnTo>
                <a:lnTo>
                  <a:pt x="646401" y="159751"/>
                </a:lnTo>
                <a:lnTo>
                  <a:pt x="670175" y="196004"/>
                </a:lnTo>
                <a:lnTo>
                  <a:pt x="685720" y="239097"/>
                </a:lnTo>
                <a:lnTo>
                  <a:pt x="693035" y="289066"/>
                </a:lnTo>
                <a:lnTo>
                  <a:pt x="693035" y="568077"/>
                </a:lnTo>
                <a:lnTo>
                  <a:pt x="712840" y="549038"/>
                </a:lnTo>
                <a:lnTo>
                  <a:pt x="740127" y="515112"/>
                </a:lnTo>
                <a:lnTo>
                  <a:pt x="764368" y="471511"/>
                </a:lnTo>
                <a:lnTo>
                  <a:pt x="782037" y="424053"/>
                </a:lnTo>
                <a:lnTo>
                  <a:pt x="792848" y="372594"/>
                </a:lnTo>
                <a:lnTo>
                  <a:pt x="796515" y="316992"/>
                </a:lnTo>
                <a:close/>
              </a:path>
              <a:path w="796925" h="688339">
                <a:moveTo>
                  <a:pt x="479523" y="108204"/>
                </a:moveTo>
                <a:lnTo>
                  <a:pt x="383511" y="101346"/>
                </a:lnTo>
                <a:lnTo>
                  <a:pt x="372461" y="166524"/>
                </a:lnTo>
                <a:lnTo>
                  <a:pt x="360891" y="226225"/>
                </a:lnTo>
                <a:lnTo>
                  <a:pt x="348841" y="280473"/>
                </a:lnTo>
                <a:lnTo>
                  <a:pt x="336351" y="329297"/>
                </a:lnTo>
                <a:lnTo>
                  <a:pt x="323462" y="372722"/>
                </a:lnTo>
                <a:lnTo>
                  <a:pt x="310212" y="410775"/>
                </a:lnTo>
                <a:lnTo>
                  <a:pt x="271664" y="492371"/>
                </a:lnTo>
                <a:lnTo>
                  <a:pt x="243684" y="527113"/>
                </a:lnTo>
                <a:lnTo>
                  <a:pt x="179295" y="554736"/>
                </a:lnTo>
                <a:lnTo>
                  <a:pt x="162591" y="552295"/>
                </a:lnTo>
                <a:lnTo>
                  <a:pt x="118335" y="515112"/>
                </a:lnTo>
                <a:lnTo>
                  <a:pt x="99095" y="458438"/>
                </a:lnTo>
                <a:lnTo>
                  <a:pt x="92427" y="381762"/>
                </a:lnTo>
                <a:lnTo>
                  <a:pt x="92427" y="609937"/>
                </a:lnTo>
                <a:lnTo>
                  <a:pt x="117573" y="627221"/>
                </a:lnTo>
                <a:lnTo>
                  <a:pt x="145600" y="638020"/>
                </a:lnTo>
                <a:lnTo>
                  <a:pt x="175485" y="641604"/>
                </a:lnTo>
                <a:lnTo>
                  <a:pt x="222896" y="636448"/>
                </a:lnTo>
                <a:lnTo>
                  <a:pt x="265592" y="620934"/>
                </a:lnTo>
                <a:lnTo>
                  <a:pt x="303430" y="594991"/>
                </a:lnTo>
                <a:lnTo>
                  <a:pt x="336267" y="558546"/>
                </a:lnTo>
                <a:lnTo>
                  <a:pt x="375945" y="493722"/>
                </a:lnTo>
                <a:lnTo>
                  <a:pt x="394235" y="453813"/>
                </a:lnTo>
                <a:lnTo>
                  <a:pt x="411434" y="408880"/>
                </a:lnTo>
                <a:lnTo>
                  <a:pt x="427498" y="358905"/>
                </a:lnTo>
                <a:lnTo>
                  <a:pt x="442383" y="303868"/>
                </a:lnTo>
                <a:lnTo>
                  <a:pt x="456044" y="243752"/>
                </a:lnTo>
                <a:lnTo>
                  <a:pt x="468439" y="178536"/>
                </a:lnTo>
                <a:lnTo>
                  <a:pt x="479523" y="108204"/>
                </a:lnTo>
                <a:close/>
              </a:path>
              <a:path w="796925" h="688339">
                <a:moveTo>
                  <a:pt x="693035" y="568077"/>
                </a:moveTo>
                <a:lnTo>
                  <a:pt x="693035" y="289066"/>
                </a:lnTo>
                <a:lnTo>
                  <a:pt x="692121" y="345948"/>
                </a:lnTo>
                <a:lnTo>
                  <a:pt x="687186" y="386903"/>
                </a:lnTo>
                <a:lnTo>
                  <a:pt x="675955" y="424955"/>
                </a:lnTo>
                <a:lnTo>
                  <a:pt x="658452" y="460135"/>
                </a:lnTo>
                <a:lnTo>
                  <a:pt x="634702" y="492473"/>
                </a:lnTo>
                <a:lnTo>
                  <a:pt x="604731" y="522002"/>
                </a:lnTo>
                <a:lnTo>
                  <a:pt x="568564" y="548752"/>
                </a:lnTo>
                <a:lnTo>
                  <a:pt x="526226" y="572756"/>
                </a:lnTo>
                <a:lnTo>
                  <a:pt x="477741" y="594044"/>
                </a:lnTo>
                <a:lnTo>
                  <a:pt x="423135" y="612648"/>
                </a:lnTo>
                <a:lnTo>
                  <a:pt x="492477" y="688086"/>
                </a:lnTo>
                <a:lnTo>
                  <a:pt x="547387" y="664001"/>
                </a:lnTo>
                <a:lnTo>
                  <a:pt x="596984" y="638160"/>
                </a:lnTo>
                <a:lnTo>
                  <a:pt x="641162" y="610457"/>
                </a:lnTo>
                <a:lnTo>
                  <a:pt x="679816" y="580785"/>
                </a:lnTo>
                <a:lnTo>
                  <a:pt x="693035" y="568077"/>
                </a:lnTo>
                <a:close/>
              </a:path>
            </a:pathLst>
          </a:custGeom>
          <a:solidFill>
            <a:srgbClr val="C0C0C0"/>
          </a:solidFill>
        </p:spPr>
        <p:txBody>
          <a:bodyPr wrap="square" lIns="0" tIns="0" rIns="0" bIns="0" rtlCol="0"/>
          <a:lstStyle/>
          <a:p/>
        </p:txBody>
      </p:sp>
      <p:sp>
        <p:nvSpPr>
          <p:cNvPr id="7" name="object 7"/>
          <p:cNvSpPr/>
          <p:nvPr/>
        </p:nvSpPr>
        <p:spPr>
          <a:xfrm>
            <a:off x="4756289" y="1851660"/>
            <a:ext cx="1003935" cy="810260"/>
          </a:xfrm>
          <a:custGeom>
            <a:avLst/>
            <a:gdLst/>
            <a:ahLst/>
            <a:cxnLst/>
            <a:rect l="l" t="t" r="r" b="b"/>
            <a:pathLst>
              <a:path w="1003935" h="810260">
                <a:moveTo>
                  <a:pt x="134873" y="696623"/>
                </a:moveTo>
                <a:lnTo>
                  <a:pt x="134873" y="615696"/>
                </a:lnTo>
                <a:lnTo>
                  <a:pt x="101155" y="623708"/>
                </a:lnTo>
                <a:lnTo>
                  <a:pt x="67436" y="631793"/>
                </a:lnTo>
                <a:lnTo>
                  <a:pt x="33718" y="640020"/>
                </a:lnTo>
                <a:lnTo>
                  <a:pt x="0" y="648462"/>
                </a:lnTo>
                <a:lnTo>
                  <a:pt x="35051" y="730758"/>
                </a:lnTo>
                <a:lnTo>
                  <a:pt x="42886" y="734615"/>
                </a:lnTo>
                <a:lnTo>
                  <a:pt x="49148" y="734758"/>
                </a:lnTo>
                <a:lnTo>
                  <a:pt x="53697" y="731186"/>
                </a:lnTo>
                <a:lnTo>
                  <a:pt x="56387" y="723900"/>
                </a:lnTo>
                <a:lnTo>
                  <a:pt x="107113" y="706165"/>
                </a:lnTo>
                <a:lnTo>
                  <a:pt x="134873" y="696623"/>
                </a:lnTo>
                <a:close/>
              </a:path>
              <a:path w="1003935" h="810260">
                <a:moveTo>
                  <a:pt x="339089" y="118872"/>
                </a:moveTo>
                <a:lnTo>
                  <a:pt x="339089" y="50292"/>
                </a:lnTo>
                <a:lnTo>
                  <a:pt x="12953" y="50292"/>
                </a:lnTo>
                <a:lnTo>
                  <a:pt x="12953" y="118872"/>
                </a:lnTo>
                <a:lnTo>
                  <a:pt x="134873" y="118872"/>
                </a:lnTo>
                <a:lnTo>
                  <a:pt x="134873" y="696623"/>
                </a:lnTo>
                <a:lnTo>
                  <a:pt x="157903" y="688706"/>
                </a:lnTo>
                <a:lnTo>
                  <a:pt x="221741" y="666985"/>
                </a:lnTo>
                <a:lnTo>
                  <a:pt x="221741" y="118872"/>
                </a:lnTo>
                <a:lnTo>
                  <a:pt x="339089" y="118872"/>
                </a:lnTo>
                <a:close/>
              </a:path>
              <a:path w="1003935" h="810260">
                <a:moveTo>
                  <a:pt x="134873" y="388620"/>
                </a:moveTo>
                <a:lnTo>
                  <a:pt x="134873" y="320802"/>
                </a:lnTo>
                <a:lnTo>
                  <a:pt x="30479" y="320802"/>
                </a:lnTo>
                <a:lnTo>
                  <a:pt x="30479" y="388620"/>
                </a:lnTo>
                <a:lnTo>
                  <a:pt x="134873" y="388620"/>
                </a:lnTo>
                <a:close/>
              </a:path>
              <a:path w="1003935" h="810260">
                <a:moveTo>
                  <a:pt x="326135" y="388620"/>
                </a:moveTo>
                <a:lnTo>
                  <a:pt x="326135" y="320802"/>
                </a:lnTo>
                <a:lnTo>
                  <a:pt x="221741" y="320802"/>
                </a:lnTo>
                <a:lnTo>
                  <a:pt x="221741" y="388620"/>
                </a:lnTo>
                <a:lnTo>
                  <a:pt x="326135" y="388620"/>
                </a:lnTo>
                <a:close/>
              </a:path>
              <a:path w="1003935" h="810260">
                <a:moveTo>
                  <a:pt x="360425" y="619506"/>
                </a:moveTo>
                <a:lnTo>
                  <a:pt x="356306" y="603063"/>
                </a:lnTo>
                <a:lnTo>
                  <a:pt x="343662" y="554736"/>
                </a:lnTo>
                <a:lnTo>
                  <a:pt x="312729" y="563819"/>
                </a:lnTo>
                <a:lnTo>
                  <a:pt x="282416" y="572643"/>
                </a:lnTo>
                <a:lnTo>
                  <a:pt x="252043" y="581525"/>
                </a:lnTo>
                <a:lnTo>
                  <a:pt x="221741" y="590550"/>
                </a:lnTo>
                <a:lnTo>
                  <a:pt x="221741" y="666985"/>
                </a:lnTo>
                <a:lnTo>
                  <a:pt x="259418" y="654191"/>
                </a:lnTo>
                <a:lnTo>
                  <a:pt x="312931" y="635915"/>
                </a:lnTo>
                <a:lnTo>
                  <a:pt x="360425" y="619506"/>
                </a:lnTo>
                <a:close/>
              </a:path>
              <a:path w="1003935" h="810260">
                <a:moveTo>
                  <a:pt x="595121" y="634172"/>
                </a:moveTo>
                <a:lnTo>
                  <a:pt x="595121" y="540258"/>
                </a:lnTo>
                <a:lnTo>
                  <a:pt x="569280" y="569049"/>
                </a:lnTo>
                <a:lnTo>
                  <a:pt x="538147" y="595361"/>
                </a:lnTo>
                <a:lnTo>
                  <a:pt x="501749" y="619234"/>
                </a:lnTo>
                <a:lnTo>
                  <a:pt x="460112" y="640708"/>
                </a:lnTo>
                <a:lnTo>
                  <a:pt x="413263" y="659823"/>
                </a:lnTo>
                <a:lnTo>
                  <a:pt x="361230" y="676618"/>
                </a:lnTo>
                <a:lnTo>
                  <a:pt x="304038" y="691134"/>
                </a:lnTo>
                <a:lnTo>
                  <a:pt x="312729" y="709302"/>
                </a:lnTo>
                <a:lnTo>
                  <a:pt x="330398" y="745355"/>
                </a:lnTo>
                <a:lnTo>
                  <a:pt x="339089" y="763524"/>
                </a:lnTo>
                <a:lnTo>
                  <a:pt x="390958" y="748389"/>
                </a:lnTo>
                <a:lnTo>
                  <a:pt x="439843" y="730334"/>
                </a:lnTo>
                <a:lnTo>
                  <a:pt x="485679" y="709231"/>
                </a:lnTo>
                <a:lnTo>
                  <a:pt x="528404" y="684953"/>
                </a:lnTo>
                <a:lnTo>
                  <a:pt x="567954" y="657373"/>
                </a:lnTo>
                <a:lnTo>
                  <a:pt x="595121" y="634172"/>
                </a:lnTo>
                <a:close/>
              </a:path>
              <a:path w="1003935" h="810260">
                <a:moveTo>
                  <a:pt x="990600" y="309372"/>
                </a:moveTo>
                <a:lnTo>
                  <a:pt x="990600" y="252222"/>
                </a:lnTo>
                <a:lnTo>
                  <a:pt x="334517" y="252222"/>
                </a:lnTo>
                <a:lnTo>
                  <a:pt x="334517" y="309372"/>
                </a:lnTo>
                <a:lnTo>
                  <a:pt x="990600" y="309372"/>
                </a:lnTo>
                <a:close/>
              </a:path>
              <a:path w="1003935" h="810260">
                <a:moveTo>
                  <a:pt x="942593" y="208788"/>
                </a:moveTo>
                <a:lnTo>
                  <a:pt x="942593" y="0"/>
                </a:lnTo>
                <a:lnTo>
                  <a:pt x="387095" y="0"/>
                </a:lnTo>
                <a:lnTo>
                  <a:pt x="387095" y="208788"/>
                </a:lnTo>
                <a:lnTo>
                  <a:pt x="460247" y="208788"/>
                </a:lnTo>
                <a:lnTo>
                  <a:pt x="460247" y="57150"/>
                </a:lnTo>
                <a:lnTo>
                  <a:pt x="547877" y="57150"/>
                </a:lnTo>
                <a:lnTo>
                  <a:pt x="547877" y="208788"/>
                </a:lnTo>
                <a:lnTo>
                  <a:pt x="621029" y="208788"/>
                </a:lnTo>
                <a:lnTo>
                  <a:pt x="621029" y="57150"/>
                </a:lnTo>
                <a:lnTo>
                  <a:pt x="708659" y="57150"/>
                </a:lnTo>
                <a:lnTo>
                  <a:pt x="708659" y="208788"/>
                </a:lnTo>
                <a:lnTo>
                  <a:pt x="781812" y="208788"/>
                </a:lnTo>
                <a:lnTo>
                  <a:pt x="781812" y="57150"/>
                </a:lnTo>
                <a:lnTo>
                  <a:pt x="869441" y="57150"/>
                </a:lnTo>
                <a:lnTo>
                  <a:pt x="869441" y="208788"/>
                </a:lnTo>
                <a:lnTo>
                  <a:pt x="942593" y="208788"/>
                </a:lnTo>
                <a:close/>
              </a:path>
              <a:path w="1003935" h="810260">
                <a:moveTo>
                  <a:pt x="969263" y="579882"/>
                </a:moveTo>
                <a:lnTo>
                  <a:pt x="951988" y="566987"/>
                </a:lnTo>
                <a:lnTo>
                  <a:pt x="934497" y="554450"/>
                </a:lnTo>
                <a:lnTo>
                  <a:pt x="899159" y="529590"/>
                </a:lnTo>
                <a:lnTo>
                  <a:pt x="899159" y="352806"/>
                </a:lnTo>
                <a:lnTo>
                  <a:pt x="430529" y="352806"/>
                </a:lnTo>
                <a:lnTo>
                  <a:pt x="430529" y="540258"/>
                </a:lnTo>
                <a:lnTo>
                  <a:pt x="504443" y="540258"/>
                </a:lnTo>
                <a:lnTo>
                  <a:pt x="504443" y="410718"/>
                </a:lnTo>
                <a:lnTo>
                  <a:pt x="825245" y="410718"/>
                </a:lnTo>
                <a:lnTo>
                  <a:pt x="825245" y="540258"/>
                </a:lnTo>
                <a:lnTo>
                  <a:pt x="877823" y="540258"/>
                </a:lnTo>
                <a:lnTo>
                  <a:pt x="877823" y="621808"/>
                </a:lnTo>
                <a:lnTo>
                  <a:pt x="911316" y="607575"/>
                </a:lnTo>
                <a:lnTo>
                  <a:pt x="947165" y="590550"/>
                </a:lnTo>
                <a:lnTo>
                  <a:pt x="958334" y="592847"/>
                </a:lnTo>
                <a:lnTo>
                  <a:pt x="965644" y="591788"/>
                </a:lnTo>
                <a:lnTo>
                  <a:pt x="969240" y="587442"/>
                </a:lnTo>
                <a:lnTo>
                  <a:pt x="969263" y="579882"/>
                </a:lnTo>
                <a:close/>
              </a:path>
              <a:path w="1003935" h="810260">
                <a:moveTo>
                  <a:pt x="547877" y="208788"/>
                </a:moveTo>
                <a:lnTo>
                  <a:pt x="547877" y="150876"/>
                </a:lnTo>
                <a:lnTo>
                  <a:pt x="460247" y="150876"/>
                </a:lnTo>
                <a:lnTo>
                  <a:pt x="460247" y="208788"/>
                </a:lnTo>
                <a:lnTo>
                  <a:pt x="547877" y="208788"/>
                </a:lnTo>
                <a:close/>
              </a:path>
              <a:path w="1003935" h="810260">
                <a:moveTo>
                  <a:pt x="825245" y="540258"/>
                </a:moveTo>
                <a:lnTo>
                  <a:pt x="825245" y="482346"/>
                </a:lnTo>
                <a:lnTo>
                  <a:pt x="504443" y="482346"/>
                </a:lnTo>
                <a:lnTo>
                  <a:pt x="504443" y="540258"/>
                </a:lnTo>
                <a:lnTo>
                  <a:pt x="595121" y="540258"/>
                </a:lnTo>
                <a:lnTo>
                  <a:pt x="595121" y="634172"/>
                </a:lnTo>
                <a:lnTo>
                  <a:pt x="604265" y="626364"/>
                </a:lnTo>
                <a:lnTo>
                  <a:pt x="604265" y="810006"/>
                </a:lnTo>
                <a:lnTo>
                  <a:pt x="681989" y="810006"/>
                </a:lnTo>
                <a:lnTo>
                  <a:pt x="681989" y="540258"/>
                </a:lnTo>
                <a:lnTo>
                  <a:pt x="825245" y="540258"/>
                </a:lnTo>
                <a:close/>
              </a:path>
              <a:path w="1003935" h="810260">
                <a:moveTo>
                  <a:pt x="708659" y="208788"/>
                </a:moveTo>
                <a:lnTo>
                  <a:pt x="708659" y="150876"/>
                </a:lnTo>
                <a:lnTo>
                  <a:pt x="621029" y="150876"/>
                </a:lnTo>
                <a:lnTo>
                  <a:pt x="621029" y="208788"/>
                </a:lnTo>
                <a:lnTo>
                  <a:pt x="708659" y="208788"/>
                </a:lnTo>
                <a:close/>
              </a:path>
              <a:path w="1003935" h="810260">
                <a:moveTo>
                  <a:pt x="877823" y="621808"/>
                </a:moveTo>
                <a:lnTo>
                  <a:pt x="877823" y="540258"/>
                </a:lnTo>
                <a:lnTo>
                  <a:pt x="839664" y="564999"/>
                </a:lnTo>
                <a:lnTo>
                  <a:pt x="807434" y="584454"/>
                </a:lnTo>
                <a:lnTo>
                  <a:pt x="781061" y="598765"/>
                </a:lnTo>
                <a:lnTo>
                  <a:pt x="760476" y="608076"/>
                </a:lnTo>
                <a:lnTo>
                  <a:pt x="739318" y="593193"/>
                </a:lnTo>
                <a:lnTo>
                  <a:pt x="719232" y="577024"/>
                </a:lnTo>
                <a:lnTo>
                  <a:pt x="700147" y="559427"/>
                </a:lnTo>
                <a:lnTo>
                  <a:pt x="681989" y="540258"/>
                </a:lnTo>
                <a:lnTo>
                  <a:pt x="681989" y="810006"/>
                </a:lnTo>
                <a:lnTo>
                  <a:pt x="691133" y="810006"/>
                </a:lnTo>
                <a:lnTo>
                  <a:pt x="691133" y="633984"/>
                </a:lnTo>
                <a:lnTo>
                  <a:pt x="726626" y="666326"/>
                </a:lnTo>
                <a:lnTo>
                  <a:pt x="766797" y="695621"/>
                </a:lnTo>
                <a:lnTo>
                  <a:pt x="811625" y="721995"/>
                </a:lnTo>
                <a:lnTo>
                  <a:pt x="813053" y="722676"/>
                </a:lnTo>
                <a:lnTo>
                  <a:pt x="813053" y="644652"/>
                </a:lnTo>
                <a:lnTo>
                  <a:pt x="844188" y="634484"/>
                </a:lnTo>
                <a:lnTo>
                  <a:pt x="876966" y="622173"/>
                </a:lnTo>
                <a:lnTo>
                  <a:pt x="877823" y="621808"/>
                </a:lnTo>
                <a:close/>
              </a:path>
              <a:path w="1003935" h="810260">
                <a:moveTo>
                  <a:pt x="869441" y="208788"/>
                </a:moveTo>
                <a:lnTo>
                  <a:pt x="869441" y="150876"/>
                </a:lnTo>
                <a:lnTo>
                  <a:pt x="781812" y="150876"/>
                </a:lnTo>
                <a:lnTo>
                  <a:pt x="781812" y="208788"/>
                </a:lnTo>
                <a:lnTo>
                  <a:pt x="869441" y="208788"/>
                </a:lnTo>
                <a:close/>
              </a:path>
              <a:path w="1003935" h="810260">
                <a:moveTo>
                  <a:pt x="1003553" y="709422"/>
                </a:moveTo>
                <a:lnTo>
                  <a:pt x="949249" y="697265"/>
                </a:lnTo>
                <a:lnTo>
                  <a:pt x="899445" y="682466"/>
                </a:lnTo>
                <a:lnTo>
                  <a:pt x="854071" y="664952"/>
                </a:lnTo>
                <a:lnTo>
                  <a:pt x="813053" y="644652"/>
                </a:lnTo>
                <a:lnTo>
                  <a:pt x="813053" y="722676"/>
                </a:lnTo>
                <a:lnTo>
                  <a:pt x="861088" y="745574"/>
                </a:lnTo>
                <a:lnTo>
                  <a:pt x="915165" y="766487"/>
                </a:lnTo>
                <a:lnTo>
                  <a:pt x="973835" y="784860"/>
                </a:lnTo>
                <a:lnTo>
                  <a:pt x="980944" y="766000"/>
                </a:lnTo>
                <a:lnTo>
                  <a:pt x="1003553" y="709422"/>
                </a:lnTo>
                <a:close/>
              </a:path>
            </a:pathLst>
          </a:custGeom>
          <a:solidFill>
            <a:srgbClr val="C0C0C0"/>
          </a:solidFill>
        </p:spPr>
        <p:txBody>
          <a:bodyPr wrap="square" lIns="0" tIns="0" rIns="0" bIns="0" rtlCol="0"/>
          <a:lstStyle/>
          <a:p/>
        </p:txBody>
      </p:sp>
      <p:sp>
        <p:nvSpPr>
          <p:cNvPr id="8" name="object 8"/>
          <p:cNvSpPr/>
          <p:nvPr/>
        </p:nvSpPr>
        <p:spPr>
          <a:xfrm>
            <a:off x="5868809" y="1822704"/>
            <a:ext cx="1000125" cy="828675"/>
          </a:xfrm>
          <a:custGeom>
            <a:avLst/>
            <a:gdLst/>
            <a:ahLst/>
            <a:cxnLst/>
            <a:rect l="l" t="t" r="r" b="b"/>
            <a:pathLst>
              <a:path w="1000125" h="828675">
                <a:moveTo>
                  <a:pt x="248697" y="39623"/>
                </a:moveTo>
                <a:lnTo>
                  <a:pt x="243589" y="35028"/>
                </a:lnTo>
                <a:lnTo>
                  <a:pt x="230124" y="32003"/>
                </a:lnTo>
                <a:lnTo>
                  <a:pt x="147827" y="32003"/>
                </a:lnTo>
                <a:lnTo>
                  <a:pt x="147827" y="594359"/>
                </a:lnTo>
                <a:lnTo>
                  <a:pt x="114121" y="601348"/>
                </a:lnTo>
                <a:lnTo>
                  <a:pt x="78200" y="608552"/>
                </a:lnTo>
                <a:lnTo>
                  <a:pt x="40135" y="615898"/>
                </a:lnTo>
                <a:lnTo>
                  <a:pt x="0" y="623315"/>
                </a:lnTo>
                <a:lnTo>
                  <a:pt x="25908" y="698753"/>
                </a:lnTo>
                <a:lnTo>
                  <a:pt x="30646" y="708017"/>
                </a:lnTo>
                <a:lnTo>
                  <a:pt x="35813" y="710564"/>
                </a:lnTo>
                <a:lnTo>
                  <a:pt x="41552" y="706254"/>
                </a:lnTo>
                <a:lnTo>
                  <a:pt x="48006" y="694944"/>
                </a:lnTo>
                <a:lnTo>
                  <a:pt x="72496" y="688914"/>
                </a:lnTo>
                <a:lnTo>
                  <a:pt x="142978" y="671830"/>
                </a:lnTo>
                <a:lnTo>
                  <a:pt x="188942" y="660642"/>
                </a:lnTo>
                <a:lnTo>
                  <a:pt x="234696" y="649405"/>
                </a:lnTo>
                <a:lnTo>
                  <a:pt x="234696" y="54101"/>
                </a:lnTo>
                <a:lnTo>
                  <a:pt x="245661" y="45934"/>
                </a:lnTo>
                <a:lnTo>
                  <a:pt x="248697" y="39623"/>
                </a:lnTo>
                <a:close/>
              </a:path>
              <a:path w="1000125" h="828675">
                <a:moveTo>
                  <a:pt x="147827" y="284225"/>
                </a:moveTo>
                <a:lnTo>
                  <a:pt x="147827" y="216407"/>
                </a:lnTo>
                <a:lnTo>
                  <a:pt x="25908" y="216407"/>
                </a:lnTo>
                <a:lnTo>
                  <a:pt x="25908" y="284225"/>
                </a:lnTo>
                <a:lnTo>
                  <a:pt x="147827" y="284225"/>
                </a:lnTo>
                <a:close/>
              </a:path>
              <a:path w="1000125" h="828675">
                <a:moveTo>
                  <a:pt x="342900" y="284225"/>
                </a:moveTo>
                <a:lnTo>
                  <a:pt x="342900" y="216407"/>
                </a:lnTo>
                <a:lnTo>
                  <a:pt x="234696" y="216407"/>
                </a:lnTo>
                <a:lnTo>
                  <a:pt x="234696" y="284225"/>
                </a:lnTo>
                <a:lnTo>
                  <a:pt x="342900" y="284225"/>
                </a:lnTo>
                <a:close/>
              </a:path>
              <a:path w="1000125" h="828675">
                <a:moveTo>
                  <a:pt x="369570" y="615695"/>
                </a:moveTo>
                <a:lnTo>
                  <a:pt x="369570" y="547115"/>
                </a:lnTo>
                <a:lnTo>
                  <a:pt x="341423" y="553140"/>
                </a:lnTo>
                <a:lnTo>
                  <a:pt x="309562" y="559879"/>
                </a:lnTo>
                <a:lnTo>
                  <a:pt x="273986" y="567475"/>
                </a:lnTo>
                <a:lnTo>
                  <a:pt x="234696" y="576071"/>
                </a:lnTo>
                <a:lnTo>
                  <a:pt x="234696" y="649405"/>
                </a:lnTo>
                <a:lnTo>
                  <a:pt x="242038" y="647602"/>
                </a:lnTo>
                <a:lnTo>
                  <a:pt x="302251" y="632642"/>
                </a:lnTo>
                <a:lnTo>
                  <a:pt x="369570" y="615695"/>
                </a:lnTo>
                <a:close/>
              </a:path>
              <a:path w="1000125" h="828675">
                <a:moveTo>
                  <a:pt x="512825" y="769886"/>
                </a:moveTo>
                <a:lnTo>
                  <a:pt x="512825" y="615695"/>
                </a:lnTo>
                <a:lnTo>
                  <a:pt x="508477" y="651296"/>
                </a:lnTo>
                <a:lnTo>
                  <a:pt x="493438" y="681698"/>
                </a:lnTo>
                <a:lnTo>
                  <a:pt x="431075" y="727014"/>
                </a:lnTo>
                <a:lnTo>
                  <a:pt x="383647" y="741981"/>
                </a:lnTo>
                <a:lnTo>
                  <a:pt x="325316" y="751856"/>
                </a:lnTo>
                <a:lnTo>
                  <a:pt x="256032" y="756665"/>
                </a:lnTo>
                <a:lnTo>
                  <a:pt x="267366" y="792479"/>
                </a:lnTo>
                <a:lnTo>
                  <a:pt x="278130" y="828294"/>
                </a:lnTo>
                <a:lnTo>
                  <a:pt x="343945" y="823436"/>
                </a:lnTo>
                <a:lnTo>
                  <a:pt x="402210" y="813932"/>
                </a:lnTo>
                <a:lnTo>
                  <a:pt x="452935" y="799761"/>
                </a:lnTo>
                <a:lnTo>
                  <a:pt x="496135" y="780905"/>
                </a:lnTo>
                <a:lnTo>
                  <a:pt x="512825" y="769886"/>
                </a:lnTo>
                <a:close/>
              </a:path>
              <a:path w="1000125" h="828675">
                <a:moveTo>
                  <a:pt x="521208" y="302513"/>
                </a:moveTo>
                <a:lnTo>
                  <a:pt x="521208" y="244601"/>
                </a:lnTo>
                <a:lnTo>
                  <a:pt x="342900" y="244601"/>
                </a:lnTo>
                <a:lnTo>
                  <a:pt x="342900" y="302513"/>
                </a:lnTo>
                <a:lnTo>
                  <a:pt x="521208" y="302513"/>
                </a:lnTo>
                <a:close/>
              </a:path>
              <a:path w="1000125" h="828675">
                <a:moveTo>
                  <a:pt x="709326" y="6953"/>
                </a:moveTo>
                <a:lnTo>
                  <a:pt x="704266" y="2583"/>
                </a:lnTo>
                <a:lnTo>
                  <a:pt x="691133" y="0"/>
                </a:lnTo>
                <a:lnTo>
                  <a:pt x="608076" y="0"/>
                </a:lnTo>
                <a:lnTo>
                  <a:pt x="608076" y="97535"/>
                </a:lnTo>
                <a:lnTo>
                  <a:pt x="390906" y="97535"/>
                </a:lnTo>
                <a:lnTo>
                  <a:pt x="390906" y="154685"/>
                </a:lnTo>
                <a:lnTo>
                  <a:pt x="469379" y="154685"/>
                </a:lnTo>
                <a:lnTo>
                  <a:pt x="482197" y="177415"/>
                </a:lnTo>
                <a:lnTo>
                  <a:pt x="521208" y="244601"/>
                </a:lnTo>
                <a:lnTo>
                  <a:pt x="521208" y="302513"/>
                </a:lnTo>
                <a:lnTo>
                  <a:pt x="569213" y="302513"/>
                </a:lnTo>
                <a:lnTo>
                  <a:pt x="569213" y="154685"/>
                </a:lnTo>
                <a:lnTo>
                  <a:pt x="694944" y="154685"/>
                </a:lnTo>
                <a:lnTo>
                  <a:pt x="694944" y="21335"/>
                </a:lnTo>
                <a:lnTo>
                  <a:pt x="706243" y="13180"/>
                </a:lnTo>
                <a:lnTo>
                  <a:pt x="709326" y="6953"/>
                </a:lnTo>
                <a:close/>
              </a:path>
              <a:path w="1000125" h="828675">
                <a:moveTo>
                  <a:pt x="903731" y="615695"/>
                </a:moveTo>
                <a:lnTo>
                  <a:pt x="903731" y="349757"/>
                </a:lnTo>
                <a:lnTo>
                  <a:pt x="416813" y="349757"/>
                </a:lnTo>
                <a:lnTo>
                  <a:pt x="416813" y="615695"/>
                </a:lnTo>
                <a:lnTo>
                  <a:pt x="503682" y="615695"/>
                </a:lnTo>
                <a:lnTo>
                  <a:pt x="503682" y="406907"/>
                </a:lnTo>
                <a:lnTo>
                  <a:pt x="816851" y="406907"/>
                </a:lnTo>
                <a:lnTo>
                  <a:pt x="816851" y="615695"/>
                </a:lnTo>
                <a:lnTo>
                  <a:pt x="903731" y="615695"/>
                </a:lnTo>
                <a:close/>
              </a:path>
              <a:path w="1000125" h="828675">
                <a:moveTo>
                  <a:pt x="816851" y="504444"/>
                </a:moveTo>
                <a:lnTo>
                  <a:pt x="816851" y="461009"/>
                </a:lnTo>
                <a:lnTo>
                  <a:pt x="503682" y="461009"/>
                </a:lnTo>
                <a:lnTo>
                  <a:pt x="503682" y="504444"/>
                </a:lnTo>
                <a:lnTo>
                  <a:pt x="816851" y="504444"/>
                </a:lnTo>
                <a:close/>
              </a:path>
              <a:path w="1000125" h="828675">
                <a:moveTo>
                  <a:pt x="816851" y="615695"/>
                </a:moveTo>
                <a:lnTo>
                  <a:pt x="816851" y="558545"/>
                </a:lnTo>
                <a:lnTo>
                  <a:pt x="503682" y="558545"/>
                </a:lnTo>
                <a:lnTo>
                  <a:pt x="503682" y="615695"/>
                </a:lnTo>
                <a:lnTo>
                  <a:pt x="512825" y="615695"/>
                </a:lnTo>
                <a:lnTo>
                  <a:pt x="512825" y="769886"/>
                </a:lnTo>
                <a:lnTo>
                  <a:pt x="560007" y="729064"/>
                </a:lnTo>
                <a:lnTo>
                  <a:pt x="580706" y="696041"/>
                </a:lnTo>
                <a:lnTo>
                  <a:pt x="593931" y="658258"/>
                </a:lnTo>
                <a:lnTo>
                  <a:pt x="599694" y="615695"/>
                </a:lnTo>
                <a:lnTo>
                  <a:pt x="691133" y="615695"/>
                </a:lnTo>
                <a:lnTo>
                  <a:pt x="691133" y="749045"/>
                </a:lnTo>
                <a:lnTo>
                  <a:pt x="696275" y="779049"/>
                </a:lnTo>
                <a:lnTo>
                  <a:pt x="711701" y="800480"/>
                </a:lnTo>
                <a:lnTo>
                  <a:pt x="737414" y="813339"/>
                </a:lnTo>
                <a:lnTo>
                  <a:pt x="773417" y="817626"/>
                </a:lnTo>
                <a:lnTo>
                  <a:pt x="777989" y="817626"/>
                </a:lnTo>
                <a:lnTo>
                  <a:pt x="777989" y="615695"/>
                </a:lnTo>
                <a:lnTo>
                  <a:pt x="816851" y="615695"/>
                </a:lnTo>
                <a:close/>
              </a:path>
              <a:path w="1000125" h="828675">
                <a:moveTo>
                  <a:pt x="729996" y="302513"/>
                </a:moveTo>
                <a:lnTo>
                  <a:pt x="729996" y="154685"/>
                </a:lnTo>
                <a:lnTo>
                  <a:pt x="700520" y="222301"/>
                </a:lnTo>
                <a:lnTo>
                  <a:pt x="691133" y="244601"/>
                </a:lnTo>
                <a:lnTo>
                  <a:pt x="617220" y="244601"/>
                </a:lnTo>
                <a:lnTo>
                  <a:pt x="569213" y="154685"/>
                </a:lnTo>
                <a:lnTo>
                  <a:pt x="569213" y="302513"/>
                </a:lnTo>
                <a:lnTo>
                  <a:pt x="729996" y="302513"/>
                </a:lnTo>
                <a:close/>
              </a:path>
              <a:path w="1000125" h="828675">
                <a:moveTo>
                  <a:pt x="942594" y="154685"/>
                </a:moveTo>
                <a:lnTo>
                  <a:pt x="942594" y="97535"/>
                </a:lnTo>
                <a:lnTo>
                  <a:pt x="694944" y="97535"/>
                </a:lnTo>
                <a:lnTo>
                  <a:pt x="694944" y="154685"/>
                </a:lnTo>
                <a:lnTo>
                  <a:pt x="729996" y="154685"/>
                </a:lnTo>
                <a:lnTo>
                  <a:pt x="729996" y="302513"/>
                </a:lnTo>
                <a:lnTo>
                  <a:pt x="786383" y="302513"/>
                </a:lnTo>
                <a:lnTo>
                  <a:pt x="786383" y="244601"/>
                </a:lnTo>
                <a:lnTo>
                  <a:pt x="834377" y="154685"/>
                </a:lnTo>
                <a:lnTo>
                  <a:pt x="942594" y="154685"/>
                </a:lnTo>
                <a:close/>
              </a:path>
              <a:path w="1000125" h="828675">
                <a:moveTo>
                  <a:pt x="999744" y="705612"/>
                </a:moveTo>
                <a:lnTo>
                  <a:pt x="976878" y="700456"/>
                </a:lnTo>
                <a:lnTo>
                  <a:pt x="954017" y="695229"/>
                </a:lnTo>
                <a:lnTo>
                  <a:pt x="931156" y="689860"/>
                </a:lnTo>
                <a:lnTo>
                  <a:pt x="908291" y="684276"/>
                </a:lnTo>
                <a:lnTo>
                  <a:pt x="903731" y="695149"/>
                </a:lnTo>
                <a:lnTo>
                  <a:pt x="899252" y="705993"/>
                </a:lnTo>
                <a:lnTo>
                  <a:pt x="894903" y="716851"/>
                </a:lnTo>
                <a:lnTo>
                  <a:pt x="890765" y="727709"/>
                </a:lnTo>
                <a:lnTo>
                  <a:pt x="885758" y="737151"/>
                </a:lnTo>
                <a:lnTo>
                  <a:pt x="879817" y="743807"/>
                </a:lnTo>
                <a:lnTo>
                  <a:pt x="872877" y="747748"/>
                </a:lnTo>
                <a:lnTo>
                  <a:pt x="864870" y="749045"/>
                </a:lnTo>
                <a:lnTo>
                  <a:pt x="816851" y="749045"/>
                </a:lnTo>
                <a:lnTo>
                  <a:pt x="799854" y="747474"/>
                </a:lnTo>
                <a:lnTo>
                  <a:pt x="787709" y="742759"/>
                </a:lnTo>
                <a:lnTo>
                  <a:pt x="780419" y="734901"/>
                </a:lnTo>
                <a:lnTo>
                  <a:pt x="777989" y="723900"/>
                </a:lnTo>
                <a:lnTo>
                  <a:pt x="777989" y="817626"/>
                </a:lnTo>
                <a:lnTo>
                  <a:pt x="873239" y="817626"/>
                </a:lnTo>
                <a:lnTo>
                  <a:pt x="908983" y="814482"/>
                </a:lnTo>
                <a:lnTo>
                  <a:pt x="937442" y="805053"/>
                </a:lnTo>
                <a:lnTo>
                  <a:pt x="958755" y="789336"/>
                </a:lnTo>
                <a:lnTo>
                  <a:pt x="973061" y="767333"/>
                </a:lnTo>
                <a:lnTo>
                  <a:pt x="999744" y="705612"/>
                </a:lnTo>
                <a:close/>
              </a:path>
              <a:path w="1000125" h="828675">
                <a:moveTo>
                  <a:pt x="999744" y="302513"/>
                </a:moveTo>
                <a:lnTo>
                  <a:pt x="999744" y="244601"/>
                </a:lnTo>
                <a:lnTo>
                  <a:pt x="786383" y="244601"/>
                </a:lnTo>
                <a:lnTo>
                  <a:pt x="786383" y="302513"/>
                </a:lnTo>
                <a:lnTo>
                  <a:pt x="999744" y="302513"/>
                </a:lnTo>
                <a:close/>
              </a:path>
            </a:pathLst>
          </a:custGeom>
          <a:solidFill>
            <a:srgbClr val="C0C0C0"/>
          </a:solidFill>
        </p:spPr>
        <p:txBody>
          <a:bodyPr wrap="square" lIns="0" tIns="0" rIns="0" bIns="0" rtlCol="0"/>
          <a:lstStyle/>
          <a:p/>
        </p:txBody>
      </p:sp>
      <p:sp>
        <p:nvSpPr>
          <p:cNvPr id="9" name="object 9"/>
          <p:cNvSpPr/>
          <p:nvPr/>
        </p:nvSpPr>
        <p:spPr>
          <a:xfrm>
            <a:off x="6994270" y="1941576"/>
            <a:ext cx="768985" cy="626745"/>
          </a:xfrm>
          <a:custGeom>
            <a:avLst/>
            <a:gdLst/>
            <a:ahLst/>
            <a:cxnLst/>
            <a:rect l="l" t="t" r="r" b="b"/>
            <a:pathLst>
              <a:path w="768984" h="626744">
                <a:moveTo>
                  <a:pt x="768870" y="313181"/>
                </a:moveTo>
                <a:lnTo>
                  <a:pt x="764493" y="261871"/>
                </a:lnTo>
                <a:lnTo>
                  <a:pt x="751410" y="213963"/>
                </a:lnTo>
                <a:lnTo>
                  <a:pt x="729695" y="169383"/>
                </a:lnTo>
                <a:lnTo>
                  <a:pt x="699418" y="128058"/>
                </a:lnTo>
                <a:lnTo>
                  <a:pt x="660653" y="89915"/>
                </a:lnTo>
                <a:lnTo>
                  <a:pt x="623137" y="62353"/>
                </a:lnTo>
                <a:lnTo>
                  <a:pt x="582255" y="39849"/>
                </a:lnTo>
                <a:lnTo>
                  <a:pt x="538073" y="22383"/>
                </a:lnTo>
                <a:lnTo>
                  <a:pt x="490652" y="9934"/>
                </a:lnTo>
                <a:lnTo>
                  <a:pt x="440056" y="2480"/>
                </a:lnTo>
                <a:lnTo>
                  <a:pt x="386346" y="0"/>
                </a:lnTo>
                <a:lnTo>
                  <a:pt x="331613" y="2480"/>
                </a:lnTo>
                <a:lnTo>
                  <a:pt x="280202" y="9934"/>
                </a:lnTo>
                <a:lnTo>
                  <a:pt x="232135" y="22383"/>
                </a:lnTo>
                <a:lnTo>
                  <a:pt x="187432" y="39849"/>
                </a:lnTo>
                <a:lnTo>
                  <a:pt x="146115" y="62353"/>
                </a:lnTo>
                <a:lnTo>
                  <a:pt x="108203" y="89915"/>
                </a:lnTo>
                <a:lnTo>
                  <a:pt x="69445" y="128058"/>
                </a:lnTo>
                <a:lnTo>
                  <a:pt x="39172" y="169383"/>
                </a:lnTo>
                <a:lnTo>
                  <a:pt x="17458" y="213963"/>
                </a:lnTo>
                <a:lnTo>
                  <a:pt x="4376" y="261871"/>
                </a:lnTo>
                <a:lnTo>
                  <a:pt x="0" y="313181"/>
                </a:lnTo>
                <a:lnTo>
                  <a:pt x="4376" y="364857"/>
                </a:lnTo>
                <a:lnTo>
                  <a:pt x="17458" y="412949"/>
                </a:lnTo>
                <a:lnTo>
                  <a:pt x="39172" y="457529"/>
                </a:lnTo>
                <a:lnTo>
                  <a:pt x="69445" y="498671"/>
                </a:lnTo>
                <a:lnTo>
                  <a:pt x="108203" y="536447"/>
                </a:lnTo>
                <a:lnTo>
                  <a:pt x="117360" y="543169"/>
                </a:lnTo>
                <a:lnTo>
                  <a:pt x="117360" y="313181"/>
                </a:lnTo>
                <a:lnTo>
                  <a:pt x="122051" y="262318"/>
                </a:lnTo>
                <a:lnTo>
                  <a:pt x="136029" y="217169"/>
                </a:lnTo>
                <a:lnTo>
                  <a:pt x="159151" y="177736"/>
                </a:lnTo>
                <a:lnTo>
                  <a:pt x="191274" y="144017"/>
                </a:lnTo>
                <a:lnTo>
                  <a:pt x="232679" y="115573"/>
                </a:lnTo>
                <a:lnTo>
                  <a:pt x="279090" y="95345"/>
                </a:lnTo>
                <a:lnTo>
                  <a:pt x="330361" y="83260"/>
                </a:lnTo>
                <a:lnTo>
                  <a:pt x="386346" y="79247"/>
                </a:lnTo>
                <a:lnTo>
                  <a:pt x="441197" y="83260"/>
                </a:lnTo>
                <a:lnTo>
                  <a:pt x="491402" y="95345"/>
                </a:lnTo>
                <a:lnTo>
                  <a:pt x="536895" y="115573"/>
                </a:lnTo>
                <a:lnTo>
                  <a:pt x="577608" y="144017"/>
                </a:lnTo>
                <a:lnTo>
                  <a:pt x="610047" y="177736"/>
                </a:lnTo>
                <a:lnTo>
                  <a:pt x="633134" y="217169"/>
                </a:lnTo>
                <a:lnTo>
                  <a:pt x="646937" y="262318"/>
                </a:lnTo>
                <a:lnTo>
                  <a:pt x="651522" y="313181"/>
                </a:lnTo>
                <a:lnTo>
                  <a:pt x="651522" y="543220"/>
                </a:lnTo>
                <a:lnTo>
                  <a:pt x="660653" y="536447"/>
                </a:lnTo>
                <a:lnTo>
                  <a:pt x="699418" y="498671"/>
                </a:lnTo>
                <a:lnTo>
                  <a:pt x="729695" y="457529"/>
                </a:lnTo>
                <a:lnTo>
                  <a:pt x="751410" y="412949"/>
                </a:lnTo>
                <a:lnTo>
                  <a:pt x="764493" y="364857"/>
                </a:lnTo>
                <a:lnTo>
                  <a:pt x="768870" y="313181"/>
                </a:lnTo>
                <a:close/>
              </a:path>
              <a:path w="768984" h="626744">
                <a:moveTo>
                  <a:pt x="651522" y="543220"/>
                </a:moveTo>
                <a:lnTo>
                  <a:pt x="651522" y="313181"/>
                </a:lnTo>
                <a:lnTo>
                  <a:pt x="646937" y="364366"/>
                </a:lnTo>
                <a:lnTo>
                  <a:pt x="633134" y="409479"/>
                </a:lnTo>
                <a:lnTo>
                  <a:pt x="610047" y="448734"/>
                </a:lnTo>
                <a:lnTo>
                  <a:pt x="577608" y="482345"/>
                </a:lnTo>
                <a:lnTo>
                  <a:pt x="536895" y="511111"/>
                </a:lnTo>
                <a:lnTo>
                  <a:pt x="491402" y="531304"/>
                </a:lnTo>
                <a:lnTo>
                  <a:pt x="441197" y="543210"/>
                </a:lnTo>
                <a:lnTo>
                  <a:pt x="386346" y="547115"/>
                </a:lnTo>
                <a:lnTo>
                  <a:pt x="330361" y="543210"/>
                </a:lnTo>
                <a:lnTo>
                  <a:pt x="279090" y="531304"/>
                </a:lnTo>
                <a:lnTo>
                  <a:pt x="232679" y="511111"/>
                </a:lnTo>
                <a:lnTo>
                  <a:pt x="191274" y="482345"/>
                </a:lnTo>
                <a:lnTo>
                  <a:pt x="159151" y="448734"/>
                </a:lnTo>
                <a:lnTo>
                  <a:pt x="136029" y="409479"/>
                </a:lnTo>
                <a:lnTo>
                  <a:pt x="122051" y="364366"/>
                </a:lnTo>
                <a:lnTo>
                  <a:pt x="117360" y="313181"/>
                </a:lnTo>
                <a:lnTo>
                  <a:pt x="117360" y="543169"/>
                </a:lnTo>
                <a:lnTo>
                  <a:pt x="187432" y="586852"/>
                </a:lnTo>
                <a:lnTo>
                  <a:pt x="232135" y="604265"/>
                </a:lnTo>
                <a:lnTo>
                  <a:pt x="280202" y="616599"/>
                </a:lnTo>
                <a:lnTo>
                  <a:pt x="331613" y="623936"/>
                </a:lnTo>
                <a:lnTo>
                  <a:pt x="386346" y="626363"/>
                </a:lnTo>
                <a:lnTo>
                  <a:pt x="440056" y="623936"/>
                </a:lnTo>
                <a:lnTo>
                  <a:pt x="490652" y="616599"/>
                </a:lnTo>
                <a:lnTo>
                  <a:pt x="538073" y="604265"/>
                </a:lnTo>
                <a:lnTo>
                  <a:pt x="582255" y="586852"/>
                </a:lnTo>
                <a:lnTo>
                  <a:pt x="623137" y="564275"/>
                </a:lnTo>
                <a:lnTo>
                  <a:pt x="651522" y="543220"/>
                </a:lnTo>
                <a:close/>
              </a:path>
            </a:pathLst>
          </a:custGeom>
          <a:solidFill>
            <a:srgbClr val="C0C0C0"/>
          </a:solidFill>
        </p:spPr>
        <p:txBody>
          <a:bodyPr wrap="square" lIns="0" tIns="0" rIns="0" bIns="0" rtlCol="0"/>
          <a:lstStyle/>
          <a:p/>
        </p:txBody>
      </p:sp>
      <p:sp>
        <p:nvSpPr>
          <p:cNvPr id="10" name="object 10"/>
          <p:cNvSpPr/>
          <p:nvPr/>
        </p:nvSpPr>
        <p:spPr>
          <a:xfrm>
            <a:off x="7923924" y="1945385"/>
            <a:ext cx="678180" cy="615950"/>
          </a:xfrm>
          <a:custGeom>
            <a:avLst/>
            <a:gdLst/>
            <a:ahLst/>
            <a:cxnLst/>
            <a:rect l="l" t="t" r="r" b="b"/>
            <a:pathLst>
              <a:path w="678179" h="615950">
                <a:moveTo>
                  <a:pt x="678179" y="305562"/>
                </a:moveTo>
                <a:lnTo>
                  <a:pt x="674161" y="255806"/>
                </a:lnTo>
                <a:lnTo>
                  <a:pt x="662131" y="209818"/>
                </a:lnTo>
                <a:lnTo>
                  <a:pt x="642128" y="167524"/>
                </a:lnTo>
                <a:lnTo>
                  <a:pt x="614191" y="128851"/>
                </a:lnTo>
                <a:lnTo>
                  <a:pt x="578357" y="93726"/>
                </a:lnTo>
                <a:lnTo>
                  <a:pt x="544400" y="68619"/>
                </a:lnTo>
                <a:lnTo>
                  <a:pt x="506563" y="47486"/>
                </a:lnTo>
                <a:lnTo>
                  <a:pt x="464887" y="30284"/>
                </a:lnTo>
                <a:lnTo>
                  <a:pt x="419412" y="16975"/>
                </a:lnTo>
                <a:lnTo>
                  <a:pt x="370179" y="7517"/>
                </a:lnTo>
                <a:lnTo>
                  <a:pt x="317230" y="1872"/>
                </a:lnTo>
                <a:lnTo>
                  <a:pt x="260603" y="0"/>
                </a:lnTo>
                <a:lnTo>
                  <a:pt x="0" y="0"/>
                </a:lnTo>
                <a:lnTo>
                  <a:pt x="0" y="615696"/>
                </a:lnTo>
                <a:lnTo>
                  <a:pt x="104393" y="615696"/>
                </a:lnTo>
                <a:lnTo>
                  <a:pt x="104393" y="79248"/>
                </a:lnTo>
                <a:lnTo>
                  <a:pt x="265163" y="79248"/>
                </a:lnTo>
                <a:lnTo>
                  <a:pt x="319935" y="81637"/>
                </a:lnTo>
                <a:lnTo>
                  <a:pt x="369039" y="88855"/>
                </a:lnTo>
                <a:lnTo>
                  <a:pt x="412475" y="100974"/>
                </a:lnTo>
                <a:lnTo>
                  <a:pt x="450244" y="118067"/>
                </a:lnTo>
                <a:lnTo>
                  <a:pt x="482345" y="140208"/>
                </a:lnTo>
                <a:lnTo>
                  <a:pt x="516463" y="174938"/>
                </a:lnTo>
                <a:lnTo>
                  <a:pt x="541015" y="214026"/>
                </a:lnTo>
                <a:lnTo>
                  <a:pt x="555853" y="257544"/>
                </a:lnTo>
                <a:lnTo>
                  <a:pt x="560831" y="305562"/>
                </a:lnTo>
                <a:lnTo>
                  <a:pt x="560831" y="538609"/>
                </a:lnTo>
                <a:lnTo>
                  <a:pt x="569201" y="532638"/>
                </a:lnTo>
                <a:lnTo>
                  <a:pt x="608045" y="494684"/>
                </a:lnTo>
                <a:lnTo>
                  <a:pt x="638510" y="453036"/>
                </a:lnTo>
                <a:lnTo>
                  <a:pt x="660452" y="407657"/>
                </a:lnTo>
                <a:lnTo>
                  <a:pt x="673723" y="358511"/>
                </a:lnTo>
                <a:lnTo>
                  <a:pt x="678179" y="305562"/>
                </a:lnTo>
                <a:close/>
              </a:path>
              <a:path w="678179" h="615950">
                <a:moveTo>
                  <a:pt x="560831" y="538609"/>
                </a:moveTo>
                <a:lnTo>
                  <a:pt x="560831" y="305562"/>
                </a:lnTo>
                <a:lnTo>
                  <a:pt x="555293" y="355901"/>
                </a:lnTo>
                <a:lnTo>
                  <a:pt x="538822" y="401955"/>
                </a:lnTo>
                <a:lnTo>
                  <a:pt x="511636" y="444007"/>
                </a:lnTo>
                <a:lnTo>
                  <a:pt x="473951" y="482346"/>
                </a:lnTo>
                <a:lnTo>
                  <a:pt x="407937" y="517190"/>
                </a:lnTo>
                <a:lnTo>
                  <a:pt x="364504" y="527937"/>
                </a:lnTo>
                <a:lnTo>
                  <a:pt x="314121" y="534332"/>
                </a:lnTo>
                <a:lnTo>
                  <a:pt x="256793" y="536448"/>
                </a:lnTo>
                <a:lnTo>
                  <a:pt x="104393" y="536448"/>
                </a:lnTo>
                <a:lnTo>
                  <a:pt x="104393" y="615696"/>
                </a:lnTo>
                <a:lnTo>
                  <a:pt x="265163" y="615696"/>
                </a:lnTo>
                <a:lnTo>
                  <a:pt x="330446" y="613459"/>
                </a:lnTo>
                <a:lnTo>
                  <a:pt x="389885" y="606693"/>
                </a:lnTo>
                <a:lnTo>
                  <a:pt x="443480" y="595312"/>
                </a:lnTo>
                <a:lnTo>
                  <a:pt x="491231" y="579232"/>
                </a:lnTo>
                <a:lnTo>
                  <a:pt x="533138" y="558369"/>
                </a:lnTo>
                <a:lnTo>
                  <a:pt x="560831" y="538609"/>
                </a:lnTo>
                <a:close/>
              </a:path>
            </a:pathLst>
          </a:custGeom>
          <a:solidFill>
            <a:srgbClr val="C0C0C0"/>
          </a:solidFill>
        </p:spPr>
        <p:txBody>
          <a:bodyPr wrap="square" lIns="0" tIns="0" rIns="0" bIns="0" rtlCol="0"/>
          <a:lstStyle/>
          <a:p/>
        </p:txBody>
      </p:sp>
      <p:sp>
        <p:nvSpPr>
          <p:cNvPr id="11" name="object 11"/>
          <p:cNvSpPr/>
          <p:nvPr/>
        </p:nvSpPr>
        <p:spPr>
          <a:xfrm>
            <a:off x="8680577" y="1941576"/>
            <a:ext cx="764540" cy="623570"/>
          </a:xfrm>
          <a:custGeom>
            <a:avLst/>
            <a:gdLst/>
            <a:ahLst/>
            <a:cxnLst/>
            <a:rect l="l" t="t" r="r" b="b"/>
            <a:pathLst>
              <a:path w="764540" h="623569">
                <a:moveTo>
                  <a:pt x="764298" y="623316"/>
                </a:moveTo>
                <a:lnTo>
                  <a:pt x="434352" y="0"/>
                </a:lnTo>
                <a:lnTo>
                  <a:pt x="329946" y="0"/>
                </a:lnTo>
                <a:lnTo>
                  <a:pt x="0" y="623316"/>
                </a:lnTo>
                <a:lnTo>
                  <a:pt x="112788" y="623316"/>
                </a:lnTo>
                <a:lnTo>
                  <a:pt x="190500" y="464819"/>
                </a:lnTo>
                <a:lnTo>
                  <a:pt x="233946" y="464819"/>
                </a:lnTo>
                <a:lnTo>
                  <a:pt x="233946" y="381762"/>
                </a:lnTo>
                <a:lnTo>
                  <a:pt x="377964" y="97536"/>
                </a:lnTo>
                <a:lnTo>
                  <a:pt x="386346" y="97536"/>
                </a:lnTo>
                <a:lnTo>
                  <a:pt x="529602" y="381762"/>
                </a:lnTo>
                <a:lnTo>
                  <a:pt x="529602" y="464819"/>
                </a:lnTo>
                <a:lnTo>
                  <a:pt x="573024" y="464819"/>
                </a:lnTo>
                <a:lnTo>
                  <a:pt x="651522" y="623316"/>
                </a:lnTo>
                <a:lnTo>
                  <a:pt x="764298" y="623316"/>
                </a:lnTo>
                <a:close/>
              </a:path>
              <a:path w="764540" h="623569">
                <a:moveTo>
                  <a:pt x="529602" y="464819"/>
                </a:moveTo>
                <a:lnTo>
                  <a:pt x="529602" y="381762"/>
                </a:lnTo>
                <a:lnTo>
                  <a:pt x="233946" y="381762"/>
                </a:lnTo>
                <a:lnTo>
                  <a:pt x="233946" y="464819"/>
                </a:lnTo>
                <a:lnTo>
                  <a:pt x="529602" y="464819"/>
                </a:lnTo>
                <a:close/>
              </a:path>
            </a:pathLst>
          </a:custGeom>
          <a:solidFill>
            <a:srgbClr val="C0C0C0"/>
          </a:solidFill>
        </p:spPr>
        <p:txBody>
          <a:bodyPr wrap="square" lIns="0" tIns="0" rIns="0" bIns="0" rtlCol="0"/>
          <a:lstStyle/>
          <a:p/>
        </p:txBody>
      </p:sp>
      <p:sp>
        <p:nvSpPr>
          <p:cNvPr id="12" name="object 12"/>
          <p:cNvSpPr/>
          <p:nvPr/>
        </p:nvSpPr>
        <p:spPr>
          <a:xfrm>
            <a:off x="672731" y="1816607"/>
            <a:ext cx="961390" cy="803275"/>
          </a:xfrm>
          <a:custGeom>
            <a:avLst/>
            <a:gdLst/>
            <a:ahLst/>
            <a:cxnLst/>
            <a:rect l="l" t="t" r="r" b="b"/>
            <a:pathLst>
              <a:path w="961389" h="803275">
                <a:moveTo>
                  <a:pt x="256794" y="536448"/>
                </a:moveTo>
                <a:lnTo>
                  <a:pt x="256794" y="461010"/>
                </a:lnTo>
                <a:lnTo>
                  <a:pt x="203386" y="470440"/>
                </a:lnTo>
                <a:lnTo>
                  <a:pt x="151040" y="478664"/>
                </a:lnTo>
                <a:lnTo>
                  <a:pt x="99718" y="485753"/>
                </a:lnTo>
                <a:lnTo>
                  <a:pt x="49383" y="491782"/>
                </a:lnTo>
                <a:lnTo>
                  <a:pt x="0" y="496824"/>
                </a:lnTo>
                <a:lnTo>
                  <a:pt x="7870" y="517409"/>
                </a:lnTo>
                <a:lnTo>
                  <a:pt x="23038" y="558867"/>
                </a:lnTo>
                <a:lnTo>
                  <a:pt x="30480" y="579882"/>
                </a:lnTo>
                <a:lnTo>
                  <a:pt x="36064" y="587263"/>
                </a:lnTo>
                <a:lnTo>
                  <a:pt x="43719" y="588645"/>
                </a:lnTo>
                <a:lnTo>
                  <a:pt x="53518" y="583739"/>
                </a:lnTo>
                <a:lnTo>
                  <a:pt x="65532" y="572262"/>
                </a:lnTo>
                <a:lnTo>
                  <a:pt x="119848" y="561951"/>
                </a:lnTo>
                <a:lnTo>
                  <a:pt x="169735" y="552640"/>
                </a:lnTo>
                <a:lnTo>
                  <a:pt x="215355" y="544183"/>
                </a:lnTo>
                <a:lnTo>
                  <a:pt x="256794" y="536448"/>
                </a:lnTo>
                <a:close/>
              </a:path>
              <a:path w="961389" h="803275">
                <a:moveTo>
                  <a:pt x="256794" y="305562"/>
                </a:moveTo>
                <a:lnTo>
                  <a:pt x="256794" y="237744"/>
                </a:lnTo>
                <a:lnTo>
                  <a:pt x="17525" y="237744"/>
                </a:lnTo>
                <a:lnTo>
                  <a:pt x="17525" y="305562"/>
                </a:lnTo>
                <a:lnTo>
                  <a:pt x="256794" y="305562"/>
                </a:lnTo>
                <a:close/>
              </a:path>
              <a:path w="961389" h="803275">
                <a:moveTo>
                  <a:pt x="501324" y="75711"/>
                </a:moveTo>
                <a:lnTo>
                  <a:pt x="499872" y="67818"/>
                </a:lnTo>
                <a:lnTo>
                  <a:pt x="487060" y="50792"/>
                </a:lnTo>
                <a:lnTo>
                  <a:pt x="460867" y="17025"/>
                </a:lnTo>
                <a:lnTo>
                  <a:pt x="448056" y="0"/>
                </a:lnTo>
                <a:lnTo>
                  <a:pt x="408338" y="10471"/>
                </a:lnTo>
                <a:lnTo>
                  <a:pt x="365200" y="20193"/>
                </a:lnTo>
                <a:lnTo>
                  <a:pt x="318651" y="29200"/>
                </a:lnTo>
                <a:lnTo>
                  <a:pt x="268700" y="37528"/>
                </a:lnTo>
                <a:lnTo>
                  <a:pt x="215336" y="45216"/>
                </a:lnTo>
                <a:lnTo>
                  <a:pt x="158626" y="52292"/>
                </a:lnTo>
                <a:lnTo>
                  <a:pt x="98522" y="58799"/>
                </a:lnTo>
                <a:lnTo>
                  <a:pt x="35051" y="64770"/>
                </a:lnTo>
                <a:lnTo>
                  <a:pt x="40326" y="81915"/>
                </a:lnTo>
                <a:lnTo>
                  <a:pt x="57149" y="133350"/>
                </a:lnTo>
                <a:lnTo>
                  <a:pt x="106882" y="127754"/>
                </a:lnTo>
                <a:lnTo>
                  <a:pt x="206632" y="116847"/>
                </a:lnTo>
                <a:lnTo>
                  <a:pt x="256794" y="111252"/>
                </a:lnTo>
                <a:lnTo>
                  <a:pt x="256794" y="803148"/>
                </a:lnTo>
                <a:lnTo>
                  <a:pt x="274320" y="803148"/>
                </a:lnTo>
                <a:lnTo>
                  <a:pt x="304442" y="799457"/>
                </a:lnTo>
                <a:lnTo>
                  <a:pt x="326136" y="788479"/>
                </a:lnTo>
                <a:lnTo>
                  <a:pt x="339256" y="770358"/>
                </a:lnTo>
                <a:lnTo>
                  <a:pt x="343662" y="745236"/>
                </a:lnTo>
                <a:lnTo>
                  <a:pt x="343662" y="96774"/>
                </a:lnTo>
                <a:lnTo>
                  <a:pt x="375094" y="92321"/>
                </a:lnTo>
                <a:lnTo>
                  <a:pt x="437959" y="83700"/>
                </a:lnTo>
                <a:lnTo>
                  <a:pt x="469392" y="79248"/>
                </a:lnTo>
                <a:lnTo>
                  <a:pt x="485941" y="81212"/>
                </a:lnTo>
                <a:lnTo>
                  <a:pt x="496633" y="80105"/>
                </a:lnTo>
                <a:lnTo>
                  <a:pt x="501324" y="75711"/>
                </a:lnTo>
                <a:close/>
              </a:path>
              <a:path w="961389" h="803275">
                <a:moveTo>
                  <a:pt x="256794" y="803148"/>
                </a:moveTo>
                <a:lnTo>
                  <a:pt x="256794" y="718566"/>
                </a:lnTo>
                <a:lnTo>
                  <a:pt x="250698" y="723900"/>
                </a:lnTo>
                <a:lnTo>
                  <a:pt x="139446" y="723900"/>
                </a:lnTo>
                <a:lnTo>
                  <a:pt x="156972" y="803148"/>
                </a:lnTo>
                <a:lnTo>
                  <a:pt x="256794" y="803148"/>
                </a:lnTo>
                <a:close/>
              </a:path>
              <a:path w="961389" h="803275">
                <a:moveTo>
                  <a:pt x="657606" y="17621"/>
                </a:moveTo>
                <a:lnTo>
                  <a:pt x="652462" y="13251"/>
                </a:lnTo>
                <a:lnTo>
                  <a:pt x="639318" y="10668"/>
                </a:lnTo>
                <a:lnTo>
                  <a:pt x="556260" y="10668"/>
                </a:lnTo>
                <a:lnTo>
                  <a:pt x="556260" y="237744"/>
                </a:lnTo>
                <a:lnTo>
                  <a:pt x="343662" y="237744"/>
                </a:lnTo>
                <a:lnTo>
                  <a:pt x="343662" y="305562"/>
                </a:lnTo>
                <a:lnTo>
                  <a:pt x="556260" y="305562"/>
                </a:lnTo>
                <a:lnTo>
                  <a:pt x="557519" y="360556"/>
                </a:lnTo>
                <a:lnTo>
                  <a:pt x="561255" y="412016"/>
                </a:lnTo>
                <a:lnTo>
                  <a:pt x="567404" y="459962"/>
                </a:lnTo>
                <a:lnTo>
                  <a:pt x="575902" y="504415"/>
                </a:lnTo>
                <a:lnTo>
                  <a:pt x="586687" y="545397"/>
                </a:lnTo>
                <a:lnTo>
                  <a:pt x="599694" y="582930"/>
                </a:lnTo>
                <a:lnTo>
                  <a:pt x="599694" y="680819"/>
                </a:lnTo>
                <a:lnTo>
                  <a:pt x="643890" y="651510"/>
                </a:lnTo>
                <a:lnTo>
                  <a:pt x="643890" y="32004"/>
                </a:lnTo>
                <a:lnTo>
                  <a:pt x="654748" y="23848"/>
                </a:lnTo>
                <a:lnTo>
                  <a:pt x="657606" y="17621"/>
                </a:lnTo>
                <a:close/>
              </a:path>
              <a:path w="961389" h="803275">
                <a:moveTo>
                  <a:pt x="526542" y="475488"/>
                </a:moveTo>
                <a:lnTo>
                  <a:pt x="512826" y="409956"/>
                </a:lnTo>
                <a:lnTo>
                  <a:pt x="469392" y="420771"/>
                </a:lnTo>
                <a:lnTo>
                  <a:pt x="427101" y="430244"/>
                </a:lnTo>
                <a:lnTo>
                  <a:pt x="385095" y="438781"/>
                </a:lnTo>
                <a:lnTo>
                  <a:pt x="343662" y="446532"/>
                </a:lnTo>
                <a:lnTo>
                  <a:pt x="343662" y="518160"/>
                </a:lnTo>
                <a:lnTo>
                  <a:pt x="385953" y="508706"/>
                </a:lnTo>
                <a:lnTo>
                  <a:pt x="430530" y="498538"/>
                </a:lnTo>
                <a:lnTo>
                  <a:pt x="477392" y="487513"/>
                </a:lnTo>
                <a:lnTo>
                  <a:pt x="526542" y="475488"/>
                </a:lnTo>
                <a:close/>
              </a:path>
              <a:path w="961389" h="803275">
                <a:moveTo>
                  <a:pt x="599694" y="680819"/>
                </a:moveTo>
                <a:lnTo>
                  <a:pt x="599694" y="582930"/>
                </a:lnTo>
                <a:lnTo>
                  <a:pt x="572835" y="603900"/>
                </a:lnTo>
                <a:lnTo>
                  <a:pt x="536246" y="625784"/>
                </a:lnTo>
                <a:lnTo>
                  <a:pt x="490075" y="648766"/>
                </a:lnTo>
                <a:lnTo>
                  <a:pt x="434468" y="673028"/>
                </a:lnTo>
                <a:lnTo>
                  <a:pt x="369570" y="698754"/>
                </a:lnTo>
                <a:lnTo>
                  <a:pt x="399037" y="755332"/>
                </a:lnTo>
                <a:lnTo>
                  <a:pt x="408432" y="774192"/>
                </a:lnTo>
                <a:lnTo>
                  <a:pt x="458449" y="754044"/>
                </a:lnTo>
                <a:lnTo>
                  <a:pt x="507004" y="731885"/>
                </a:lnTo>
                <a:lnTo>
                  <a:pt x="554095" y="707532"/>
                </a:lnTo>
                <a:lnTo>
                  <a:pt x="599694" y="680819"/>
                </a:lnTo>
                <a:close/>
              </a:path>
              <a:path w="961389" h="803275">
                <a:moveTo>
                  <a:pt x="956309" y="305562"/>
                </a:moveTo>
                <a:lnTo>
                  <a:pt x="956309" y="237744"/>
                </a:lnTo>
                <a:lnTo>
                  <a:pt x="643890" y="237744"/>
                </a:lnTo>
                <a:lnTo>
                  <a:pt x="643890" y="305562"/>
                </a:lnTo>
                <a:lnTo>
                  <a:pt x="956309" y="305562"/>
                </a:lnTo>
                <a:close/>
              </a:path>
              <a:path w="961389" h="803275">
                <a:moveTo>
                  <a:pt x="891123" y="412063"/>
                </a:moveTo>
                <a:lnTo>
                  <a:pt x="841248" y="386810"/>
                </a:lnTo>
                <a:lnTo>
                  <a:pt x="800100" y="367284"/>
                </a:lnTo>
                <a:lnTo>
                  <a:pt x="772453" y="406884"/>
                </a:lnTo>
                <a:lnTo>
                  <a:pt x="741235" y="446913"/>
                </a:lnTo>
                <a:lnTo>
                  <a:pt x="706874" y="487513"/>
                </a:lnTo>
                <a:lnTo>
                  <a:pt x="669798" y="528828"/>
                </a:lnTo>
                <a:lnTo>
                  <a:pt x="658356" y="481405"/>
                </a:lnTo>
                <a:lnTo>
                  <a:pt x="650271" y="428339"/>
                </a:lnTo>
                <a:lnTo>
                  <a:pt x="645473" y="369700"/>
                </a:lnTo>
                <a:lnTo>
                  <a:pt x="643890" y="305562"/>
                </a:lnTo>
                <a:lnTo>
                  <a:pt x="643890" y="651510"/>
                </a:lnTo>
                <a:lnTo>
                  <a:pt x="676790" y="689024"/>
                </a:lnTo>
                <a:lnTo>
                  <a:pt x="708660" y="715689"/>
                </a:lnTo>
                <a:lnTo>
                  <a:pt x="708660" y="601218"/>
                </a:lnTo>
                <a:lnTo>
                  <a:pt x="735512" y="575767"/>
                </a:lnTo>
                <a:lnTo>
                  <a:pt x="764743" y="545927"/>
                </a:lnTo>
                <a:lnTo>
                  <a:pt x="796168" y="511515"/>
                </a:lnTo>
                <a:lnTo>
                  <a:pt x="829604" y="472348"/>
                </a:lnTo>
                <a:lnTo>
                  <a:pt x="864869" y="428244"/>
                </a:lnTo>
                <a:lnTo>
                  <a:pt x="882288" y="422659"/>
                </a:lnTo>
                <a:lnTo>
                  <a:pt x="891063" y="417290"/>
                </a:lnTo>
                <a:lnTo>
                  <a:pt x="891123" y="412063"/>
                </a:lnTo>
                <a:close/>
              </a:path>
              <a:path w="961389" h="803275">
                <a:moveTo>
                  <a:pt x="874013" y="140208"/>
                </a:moveTo>
                <a:lnTo>
                  <a:pt x="853987" y="121181"/>
                </a:lnTo>
                <a:lnTo>
                  <a:pt x="829246" y="100584"/>
                </a:lnTo>
                <a:lnTo>
                  <a:pt x="799647" y="78271"/>
                </a:lnTo>
                <a:lnTo>
                  <a:pt x="765048" y="54102"/>
                </a:lnTo>
                <a:lnTo>
                  <a:pt x="746640" y="67579"/>
                </a:lnTo>
                <a:lnTo>
                  <a:pt x="709541" y="93964"/>
                </a:lnTo>
                <a:lnTo>
                  <a:pt x="691134" y="107442"/>
                </a:lnTo>
                <a:lnTo>
                  <a:pt x="723804" y="132052"/>
                </a:lnTo>
                <a:lnTo>
                  <a:pt x="753046" y="154590"/>
                </a:lnTo>
                <a:lnTo>
                  <a:pt x="778573" y="175271"/>
                </a:lnTo>
                <a:lnTo>
                  <a:pt x="800100" y="194310"/>
                </a:lnTo>
                <a:lnTo>
                  <a:pt x="818507" y="180713"/>
                </a:lnTo>
                <a:lnTo>
                  <a:pt x="855606" y="153804"/>
                </a:lnTo>
                <a:lnTo>
                  <a:pt x="874013" y="140208"/>
                </a:lnTo>
                <a:close/>
              </a:path>
              <a:path w="961389" h="803275">
                <a:moveTo>
                  <a:pt x="960882" y="659130"/>
                </a:moveTo>
                <a:lnTo>
                  <a:pt x="940188" y="649986"/>
                </a:lnTo>
                <a:lnTo>
                  <a:pt x="898517" y="631698"/>
                </a:lnTo>
                <a:lnTo>
                  <a:pt x="877824" y="622554"/>
                </a:lnTo>
                <a:lnTo>
                  <a:pt x="874109" y="655236"/>
                </a:lnTo>
                <a:lnTo>
                  <a:pt x="866394" y="677703"/>
                </a:lnTo>
                <a:lnTo>
                  <a:pt x="854678" y="689740"/>
                </a:lnTo>
                <a:lnTo>
                  <a:pt x="838962" y="691134"/>
                </a:lnTo>
                <a:lnTo>
                  <a:pt x="802957" y="679977"/>
                </a:lnTo>
                <a:lnTo>
                  <a:pt x="769239" y="661320"/>
                </a:lnTo>
                <a:lnTo>
                  <a:pt x="737806" y="635091"/>
                </a:lnTo>
                <a:lnTo>
                  <a:pt x="708660" y="601218"/>
                </a:lnTo>
                <a:lnTo>
                  <a:pt x="708660" y="715689"/>
                </a:lnTo>
                <a:lnTo>
                  <a:pt x="714152" y="720285"/>
                </a:lnTo>
                <a:lnTo>
                  <a:pt x="755867" y="745437"/>
                </a:lnTo>
                <a:lnTo>
                  <a:pt x="801825" y="764627"/>
                </a:lnTo>
                <a:lnTo>
                  <a:pt x="851916" y="778002"/>
                </a:lnTo>
                <a:lnTo>
                  <a:pt x="891337" y="777430"/>
                </a:lnTo>
                <a:lnTo>
                  <a:pt x="922686" y="757428"/>
                </a:lnTo>
                <a:lnTo>
                  <a:pt x="945892" y="717994"/>
                </a:lnTo>
                <a:lnTo>
                  <a:pt x="960882" y="659130"/>
                </a:lnTo>
                <a:close/>
              </a:path>
            </a:pathLst>
          </a:custGeom>
          <a:solidFill>
            <a:srgbClr val="003300"/>
          </a:solidFill>
        </p:spPr>
        <p:txBody>
          <a:bodyPr wrap="square" lIns="0" tIns="0" rIns="0" bIns="0" rtlCol="0"/>
          <a:lstStyle/>
          <a:p/>
        </p:txBody>
      </p:sp>
      <p:sp>
        <p:nvSpPr>
          <p:cNvPr id="13" name="object 13"/>
          <p:cNvSpPr/>
          <p:nvPr/>
        </p:nvSpPr>
        <p:spPr>
          <a:xfrm>
            <a:off x="1772297" y="1798320"/>
            <a:ext cx="834390" cy="792480"/>
          </a:xfrm>
          <a:custGeom>
            <a:avLst/>
            <a:gdLst/>
            <a:ahLst/>
            <a:cxnLst/>
            <a:rect l="l" t="t" r="r" b="b"/>
            <a:pathLst>
              <a:path w="834389" h="792480">
                <a:moveTo>
                  <a:pt x="834390" y="140207"/>
                </a:moveTo>
                <a:lnTo>
                  <a:pt x="834390" y="0"/>
                </a:lnTo>
                <a:lnTo>
                  <a:pt x="760476" y="0"/>
                </a:lnTo>
                <a:lnTo>
                  <a:pt x="760476" y="140207"/>
                </a:lnTo>
                <a:lnTo>
                  <a:pt x="834390" y="140207"/>
                </a:lnTo>
                <a:close/>
              </a:path>
              <a:path w="834389" h="792480">
                <a:moveTo>
                  <a:pt x="717042" y="140207"/>
                </a:moveTo>
                <a:lnTo>
                  <a:pt x="717042" y="0"/>
                </a:lnTo>
                <a:lnTo>
                  <a:pt x="643128" y="0"/>
                </a:lnTo>
                <a:lnTo>
                  <a:pt x="643128" y="140207"/>
                </a:lnTo>
                <a:lnTo>
                  <a:pt x="717042" y="140207"/>
                </a:lnTo>
                <a:close/>
              </a:path>
              <a:path w="834389" h="792480">
                <a:moveTo>
                  <a:pt x="282702" y="28955"/>
                </a:moveTo>
                <a:lnTo>
                  <a:pt x="259842" y="27229"/>
                </a:lnTo>
                <a:lnTo>
                  <a:pt x="236982" y="25431"/>
                </a:lnTo>
                <a:lnTo>
                  <a:pt x="214122" y="23491"/>
                </a:lnTo>
                <a:lnTo>
                  <a:pt x="191262" y="21335"/>
                </a:lnTo>
                <a:lnTo>
                  <a:pt x="188737" y="74640"/>
                </a:lnTo>
                <a:lnTo>
                  <a:pt x="184785" y="126015"/>
                </a:lnTo>
                <a:lnTo>
                  <a:pt x="179689" y="175533"/>
                </a:lnTo>
                <a:lnTo>
                  <a:pt x="173736" y="223265"/>
                </a:lnTo>
                <a:lnTo>
                  <a:pt x="119050" y="229707"/>
                </a:lnTo>
                <a:lnTo>
                  <a:pt x="71723" y="234219"/>
                </a:lnTo>
                <a:lnTo>
                  <a:pt x="31968" y="236874"/>
                </a:lnTo>
                <a:lnTo>
                  <a:pt x="0" y="237743"/>
                </a:lnTo>
                <a:lnTo>
                  <a:pt x="13394" y="294322"/>
                </a:lnTo>
                <a:lnTo>
                  <a:pt x="17526" y="313181"/>
                </a:lnTo>
                <a:lnTo>
                  <a:pt x="50946" y="309741"/>
                </a:lnTo>
                <a:lnTo>
                  <a:pt x="122646" y="302573"/>
                </a:lnTo>
                <a:lnTo>
                  <a:pt x="160782" y="298703"/>
                </a:lnTo>
                <a:lnTo>
                  <a:pt x="160782" y="599080"/>
                </a:lnTo>
                <a:lnTo>
                  <a:pt x="163068" y="593957"/>
                </a:lnTo>
                <a:lnTo>
                  <a:pt x="182308" y="545972"/>
                </a:lnTo>
                <a:lnTo>
                  <a:pt x="199857" y="496799"/>
                </a:lnTo>
                <a:lnTo>
                  <a:pt x="215668" y="446428"/>
                </a:lnTo>
                <a:lnTo>
                  <a:pt x="229697" y="394850"/>
                </a:lnTo>
                <a:lnTo>
                  <a:pt x="241896" y="342055"/>
                </a:lnTo>
                <a:lnTo>
                  <a:pt x="252222" y="288035"/>
                </a:lnTo>
                <a:lnTo>
                  <a:pt x="260604" y="287235"/>
                </a:lnTo>
                <a:lnTo>
                  <a:pt x="260604" y="216407"/>
                </a:lnTo>
                <a:lnTo>
                  <a:pt x="268450" y="173402"/>
                </a:lnTo>
                <a:lnTo>
                  <a:pt x="274796" y="127825"/>
                </a:lnTo>
                <a:lnTo>
                  <a:pt x="279570" y="79676"/>
                </a:lnTo>
                <a:lnTo>
                  <a:pt x="282702" y="28955"/>
                </a:lnTo>
                <a:close/>
              </a:path>
              <a:path w="834389" h="792480">
                <a:moveTo>
                  <a:pt x="160782" y="599080"/>
                </a:moveTo>
                <a:lnTo>
                  <a:pt x="160782" y="298703"/>
                </a:lnTo>
                <a:lnTo>
                  <a:pt x="149498" y="355997"/>
                </a:lnTo>
                <a:lnTo>
                  <a:pt x="136496" y="411045"/>
                </a:lnTo>
                <a:lnTo>
                  <a:pt x="121807" y="463860"/>
                </a:lnTo>
                <a:lnTo>
                  <a:pt x="105462" y="514455"/>
                </a:lnTo>
                <a:lnTo>
                  <a:pt x="87493" y="562843"/>
                </a:lnTo>
                <a:lnTo>
                  <a:pt x="67930" y="609035"/>
                </a:lnTo>
                <a:lnTo>
                  <a:pt x="46807" y="653045"/>
                </a:lnTo>
                <a:lnTo>
                  <a:pt x="24152" y="694885"/>
                </a:lnTo>
                <a:lnTo>
                  <a:pt x="0" y="734567"/>
                </a:lnTo>
                <a:lnTo>
                  <a:pt x="17597" y="744724"/>
                </a:lnTo>
                <a:lnTo>
                  <a:pt x="35051" y="754665"/>
                </a:lnTo>
                <a:lnTo>
                  <a:pt x="52506" y="764464"/>
                </a:lnTo>
                <a:lnTo>
                  <a:pt x="70104" y="774191"/>
                </a:lnTo>
                <a:lnTo>
                  <a:pt x="95653" y="730870"/>
                </a:lnTo>
                <a:lnTo>
                  <a:pt x="119694" y="686397"/>
                </a:lnTo>
                <a:lnTo>
                  <a:pt x="142181" y="640762"/>
                </a:lnTo>
                <a:lnTo>
                  <a:pt x="160782" y="599080"/>
                </a:lnTo>
                <a:close/>
              </a:path>
              <a:path w="834389" h="792480">
                <a:moveTo>
                  <a:pt x="451866" y="761325"/>
                </a:moveTo>
                <a:lnTo>
                  <a:pt x="451866" y="413765"/>
                </a:lnTo>
                <a:lnTo>
                  <a:pt x="450568" y="468629"/>
                </a:lnTo>
                <a:lnTo>
                  <a:pt x="446627" y="521207"/>
                </a:lnTo>
                <a:lnTo>
                  <a:pt x="439971" y="571499"/>
                </a:lnTo>
                <a:lnTo>
                  <a:pt x="430530" y="619505"/>
                </a:lnTo>
                <a:lnTo>
                  <a:pt x="418540" y="662070"/>
                </a:lnTo>
                <a:lnTo>
                  <a:pt x="387988" y="710910"/>
                </a:lnTo>
                <a:lnTo>
                  <a:pt x="369570" y="717041"/>
                </a:lnTo>
                <a:lnTo>
                  <a:pt x="341340" y="714053"/>
                </a:lnTo>
                <a:lnTo>
                  <a:pt x="312896" y="705135"/>
                </a:lnTo>
                <a:lnTo>
                  <a:pt x="284595" y="690360"/>
                </a:lnTo>
                <a:lnTo>
                  <a:pt x="256794" y="669797"/>
                </a:lnTo>
                <a:lnTo>
                  <a:pt x="217170" y="738377"/>
                </a:lnTo>
                <a:lnTo>
                  <a:pt x="261580" y="762261"/>
                </a:lnTo>
                <a:lnTo>
                  <a:pt x="303359" y="779166"/>
                </a:lnTo>
                <a:lnTo>
                  <a:pt x="342114" y="789170"/>
                </a:lnTo>
                <a:lnTo>
                  <a:pt x="377952" y="792479"/>
                </a:lnTo>
                <a:lnTo>
                  <a:pt x="408562" y="787773"/>
                </a:lnTo>
                <a:lnTo>
                  <a:pt x="435931" y="775033"/>
                </a:lnTo>
                <a:lnTo>
                  <a:pt x="451866" y="761325"/>
                </a:lnTo>
                <a:close/>
              </a:path>
              <a:path w="834389" h="792480">
                <a:moveTo>
                  <a:pt x="538734" y="385571"/>
                </a:moveTo>
                <a:lnTo>
                  <a:pt x="533345" y="324203"/>
                </a:lnTo>
                <a:lnTo>
                  <a:pt x="517202" y="276295"/>
                </a:lnTo>
                <a:lnTo>
                  <a:pt x="490343" y="241773"/>
                </a:lnTo>
                <a:lnTo>
                  <a:pt x="452804" y="220565"/>
                </a:lnTo>
                <a:lnTo>
                  <a:pt x="405205" y="212694"/>
                </a:lnTo>
                <a:lnTo>
                  <a:pt x="404336" y="212601"/>
                </a:lnTo>
                <a:lnTo>
                  <a:pt x="380726" y="212871"/>
                </a:lnTo>
                <a:lnTo>
                  <a:pt x="348900" y="213645"/>
                </a:lnTo>
                <a:lnTo>
                  <a:pt x="303276" y="215030"/>
                </a:lnTo>
                <a:lnTo>
                  <a:pt x="260604" y="216407"/>
                </a:lnTo>
                <a:lnTo>
                  <a:pt x="260604" y="287235"/>
                </a:lnTo>
                <a:lnTo>
                  <a:pt x="303359" y="283154"/>
                </a:lnTo>
                <a:lnTo>
                  <a:pt x="343566" y="279844"/>
                </a:lnTo>
                <a:lnTo>
                  <a:pt x="372772" y="277963"/>
                </a:lnTo>
                <a:lnTo>
                  <a:pt x="390906" y="277367"/>
                </a:lnTo>
                <a:lnTo>
                  <a:pt x="405205" y="278939"/>
                </a:lnTo>
                <a:lnTo>
                  <a:pt x="442221" y="321504"/>
                </a:lnTo>
                <a:lnTo>
                  <a:pt x="450746" y="377201"/>
                </a:lnTo>
                <a:lnTo>
                  <a:pt x="451866" y="413765"/>
                </a:lnTo>
                <a:lnTo>
                  <a:pt x="451866" y="761325"/>
                </a:lnTo>
                <a:lnTo>
                  <a:pt x="460062" y="754274"/>
                </a:lnTo>
                <a:lnTo>
                  <a:pt x="498633" y="688752"/>
                </a:lnTo>
                <a:lnTo>
                  <a:pt x="513082" y="644018"/>
                </a:lnTo>
                <a:lnTo>
                  <a:pt x="524311" y="591318"/>
                </a:lnTo>
                <a:lnTo>
                  <a:pt x="532327" y="530668"/>
                </a:lnTo>
                <a:lnTo>
                  <a:pt x="537133" y="462082"/>
                </a:lnTo>
                <a:lnTo>
                  <a:pt x="538734" y="385571"/>
                </a:lnTo>
                <a:close/>
              </a:path>
              <a:path w="834389" h="792480">
                <a:moveTo>
                  <a:pt x="816864" y="507491"/>
                </a:moveTo>
                <a:lnTo>
                  <a:pt x="799549" y="454658"/>
                </a:lnTo>
                <a:lnTo>
                  <a:pt x="779645" y="404145"/>
                </a:lnTo>
                <a:lnTo>
                  <a:pt x="757204" y="355919"/>
                </a:lnTo>
                <a:lnTo>
                  <a:pt x="732282" y="309943"/>
                </a:lnTo>
                <a:lnTo>
                  <a:pt x="704930" y="266182"/>
                </a:lnTo>
                <a:lnTo>
                  <a:pt x="675203" y="224599"/>
                </a:lnTo>
                <a:lnTo>
                  <a:pt x="643154" y="185160"/>
                </a:lnTo>
                <a:lnTo>
                  <a:pt x="608838" y="147827"/>
                </a:lnTo>
                <a:lnTo>
                  <a:pt x="591240" y="159269"/>
                </a:lnTo>
                <a:lnTo>
                  <a:pt x="573786" y="170783"/>
                </a:lnTo>
                <a:lnTo>
                  <a:pt x="556331" y="182439"/>
                </a:lnTo>
                <a:lnTo>
                  <a:pt x="538734" y="194309"/>
                </a:lnTo>
                <a:lnTo>
                  <a:pt x="570297" y="227218"/>
                </a:lnTo>
                <a:lnTo>
                  <a:pt x="599789" y="263270"/>
                </a:lnTo>
                <a:lnTo>
                  <a:pt x="627137" y="302752"/>
                </a:lnTo>
                <a:lnTo>
                  <a:pt x="652272" y="345947"/>
                </a:lnTo>
                <a:lnTo>
                  <a:pt x="676203" y="394525"/>
                </a:lnTo>
                <a:lnTo>
                  <a:pt x="697420" y="443102"/>
                </a:lnTo>
                <a:lnTo>
                  <a:pt x="715494" y="491680"/>
                </a:lnTo>
                <a:lnTo>
                  <a:pt x="729996" y="540257"/>
                </a:lnTo>
                <a:lnTo>
                  <a:pt x="751713" y="532245"/>
                </a:lnTo>
                <a:lnTo>
                  <a:pt x="773430" y="524160"/>
                </a:lnTo>
                <a:lnTo>
                  <a:pt x="795147" y="515933"/>
                </a:lnTo>
                <a:lnTo>
                  <a:pt x="816864" y="507491"/>
                </a:lnTo>
                <a:close/>
              </a:path>
            </a:pathLst>
          </a:custGeom>
          <a:solidFill>
            <a:srgbClr val="003300"/>
          </a:solidFill>
        </p:spPr>
        <p:txBody>
          <a:bodyPr wrap="square" lIns="0" tIns="0" rIns="0" bIns="0" rtlCol="0"/>
          <a:lstStyle/>
          <a:p/>
        </p:txBody>
      </p:sp>
      <p:sp>
        <p:nvSpPr>
          <p:cNvPr id="14" name="object 14"/>
          <p:cNvSpPr/>
          <p:nvPr/>
        </p:nvSpPr>
        <p:spPr>
          <a:xfrm>
            <a:off x="2749943" y="1841754"/>
            <a:ext cx="895350" cy="784860"/>
          </a:xfrm>
          <a:custGeom>
            <a:avLst/>
            <a:gdLst/>
            <a:ahLst/>
            <a:cxnLst/>
            <a:rect l="l" t="t" r="r" b="b"/>
            <a:pathLst>
              <a:path w="895350" h="784860">
                <a:moveTo>
                  <a:pt x="895350" y="770382"/>
                </a:moveTo>
                <a:lnTo>
                  <a:pt x="895350" y="0"/>
                </a:lnTo>
                <a:lnTo>
                  <a:pt x="0" y="0"/>
                </a:lnTo>
                <a:lnTo>
                  <a:pt x="0" y="784860"/>
                </a:lnTo>
                <a:lnTo>
                  <a:pt x="86868" y="784860"/>
                </a:lnTo>
                <a:lnTo>
                  <a:pt x="86868" y="67818"/>
                </a:lnTo>
                <a:lnTo>
                  <a:pt x="808481" y="67818"/>
                </a:lnTo>
                <a:lnTo>
                  <a:pt x="808481" y="770382"/>
                </a:lnTo>
                <a:lnTo>
                  <a:pt x="895350" y="770382"/>
                </a:lnTo>
                <a:close/>
              </a:path>
              <a:path w="895350" h="784860">
                <a:moveTo>
                  <a:pt x="808481" y="738377"/>
                </a:moveTo>
                <a:lnTo>
                  <a:pt x="808481" y="669797"/>
                </a:lnTo>
                <a:lnTo>
                  <a:pt x="86868" y="669798"/>
                </a:lnTo>
                <a:lnTo>
                  <a:pt x="86868" y="738378"/>
                </a:lnTo>
                <a:lnTo>
                  <a:pt x="808481" y="738377"/>
                </a:lnTo>
                <a:close/>
              </a:path>
              <a:path w="895350" h="784860">
                <a:moveTo>
                  <a:pt x="400050" y="586739"/>
                </a:moveTo>
                <a:lnTo>
                  <a:pt x="400050" y="518159"/>
                </a:lnTo>
                <a:lnTo>
                  <a:pt x="139445" y="518160"/>
                </a:lnTo>
                <a:lnTo>
                  <a:pt x="139445" y="586740"/>
                </a:lnTo>
                <a:lnTo>
                  <a:pt x="400050" y="586739"/>
                </a:lnTo>
                <a:close/>
              </a:path>
              <a:path w="895350" h="784860">
                <a:moveTo>
                  <a:pt x="729996" y="204977"/>
                </a:moveTo>
                <a:lnTo>
                  <a:pt x="729996" y="136397"/>
                </a:lnTo>
                <a:lnTo>
                  <a:pt x="165353" y="136398"/>
                </a:lnTo>
                <a:lnTo>
                  <a:pt x="165353" y="204978"/>
                </a:lnTo>
                <a:lnTo>
                  <a:pt x="400050" y="204977"/>
                </a:lnTo>
                <a:lnTo>
                  <a:pt x="400050" y="586739"/>
                </a:lnTo>
                <a:lnTo>
                  <a:pt x="486918" y="586739"/>
                </a:lnTo>
                <a:lnTo>
                  <a:pt x="486918" y="204977"/>
                </a:lnTo>
                <a:lnTo>
                  <a:pt x="729996" y="204977"/>
                </a:lnTo>
                <a:close/>
              </a:path>
              <a:path w="895350" h="784860">
                <a:moveTo>
                  <a:pt x="400050" y="377951"/>
                </a:moveTo>
                <a:lnTo>
                  <a:pt x="400050" y="309371"/>
                </a:lnTo>
                <a:lnTo>
                  <a:pt x="204215" y="309371"/>
                </a:lnTo>
                <a:lnTo>
                  <a:pt x="204215" y="377951"/>
                </a:lnTo>
                <a:lnTo>
                  <a:pt x="400050" y="377951"/>
                </a:lnTo>
                <a:close/>
              </a:path>
              <a:path w="895350" h="784860">
                <a:moveTo>
                  <a:pt x="695705" y="377951"/>
                </a:moveTo>
                <a:lnTo>
                  <a:pt x="695705" y="309371"/>
                </a:lnTo>
                <a:lnTo>
                  <a:pt x="486918" y="309371"/>
                </a:lnTo>
                <a:lnTo>
                  <a:pt x="486918" y="377951"/>
                </a:lnTo>
                <a:lnTo>
                  <a:pt x="695705" y="377951"/>
                </a:lnTo>
                <a:close/>
              </a:path>
              <a:path w="895350" h="784860">
                <a:moveTo>
                  <a:pt x="752093" y="586739"/>
                </a:moveTo>
                <a:lnTo>
                  <a:pt x="752093" y="518159"/>
                </a:lnTo>
                <a:lnTo>
                  <a:pt x="486918" y="518159"/>
                </a:lnTo>
                <a:lnTo>
                  <a:pt x="486918" y="586739"/>
                </a:lnTo>
                <a:lnTo>
                  <a:pt x="752093" y="586739"/>
                </a:lnTo>
                <a:close/>
              </a:path>
              <a:path w="895350" h="784860">
                <a:moveTo>
                  <a:pt x="686562" y="467868"/>
                </a:moveTo>
                <a:lnTo>
                  <a:pt x="660439" y="445138"/>
                </a:lnTo>
                <a:lnTo>
                  <a:pt x="633602" y="423767"/>
                </a:lnTo>
                <a:lnTo>
                  <a:pt x="606194" y="403681"/>
                </a:lnTo>
                <a:lnTo>
                  <a:pt x="578358" y="384809"/>
                </a:lnTo>
                <a:lnTo>
                  <a:pt x="565213" y="395989"/>
                </a:lnTo>
                <a:lnTo>
                  <a:pt x="552069" y="406812"/>
                </a:lnTo>
                <a:lnTo>
                  <a:pt x="525779" y="428244"/>
                </a:lnTo>
                <a:lnTo>
                  <a:pt x="555486" y="448889"/>
                </a:lnTo>
                <a:lnTo>
                  <a:pt x="582834" y="469963"/>
                </a:lnTo>
                <a:lnTo>
                  <a:pt x="607754" y="491894"/>
                </a:lnTo>
                <a:lnTo>
                  <a:pt x="630174" y="515112"/>
                </a:lnTo>
                <a:lnTo>
                  <a:pt x="672715" y="479750"/>
                </a:lnTo>
                <a:lnTo>
                  <a:pt x="686562" y="467868"/>
                </a:lnTo>
                <a:close/>
              </a:path>
            </a:pathLst>
          </a:custGeom>
          <a:solidFill>
            <a:srgbClr val="003300"/>
          </a:solidFill>
        </p:spPr>
        <p:txBody>
          <a:bodyPr wrap="square" lIns="0" tIns="0" rIns="0" bIns="0" rtlCol="0"/>
          <a:lstStyle/>
          <a:p/>
        </p:txBody>
      </p:sp>
      <p:sp>
        <p:nvSpPr>
          <p:cNvPr id="15" name="object 15"/>
          <p:cNvSpPr/>
          <p:nvPr/>
        </p:nvSpPr>
        <p:spPr>
          <a:xfrm>
            <a:off x="3813470" y="1881377"/>
            <a:ext cx="796925" cy="687705"/>
          </a:xfrm>
          <a:custGeom>
            <a:avLst/>
            <a:gdLst/>
            <a:ahLst/>
            <a:cxnLst/>
            <a:rect l="l" t="t" r="r" b="b"/>
            <a:pathLst>
              <a:path w="796925" h="687705">
                <a:moveTo>
                  <a:pt x="796515" y="316991"/>
                </a:moveTo>
                <a:lnTo>
                  <a:pt x="792784" y="267785"/>
                </a:lnTo>
                <a:lnTo>
                  <a:pt x="781665" y="221613"/>
                </a:lnTo>
                <a:lnTo>
                  <a:pt x="763267" y="178405"/>
                </a:lnTo>
                <a:lnTo>
                  <a:pt x="737701" y="138086"/>
                </a:lnTo>
                <a:lnTo>
                  <a:pt x="705075" y="100583"/>
                </a:lnTo>
                <a:lnTo>
                  <a:pt x="668506" y="70537"/>
                </a:lnTo>
                <a:lnTo>
                  <a:pt x="627407" y="45889"/>
                </a:lnTo>
                <a:lnTo>
                  <a:pt x="581822" y="26574"/>
                </a:lnTo>
                <a:lnTo>
                  <a:pt x="531791" y="12530"/>
                </a:lnTo>
                <a:lnTo>
                  <a:pt x="477357" y="3693"/>
                </a:lnTo>
                <a:lnTo>
                  <a:pt x="418563" y="0"/>
                </a:lnTo>
                <a:lnTo>
                  <a:pt x="366505" y="2577"/>
                </a:lnTo>
                <a:lnTo>
                  <a:pt x="316819" y="10352"/>
                </a:lnTo>
                <a:lnTo>
                  <a:pt x="269547" y="23393"/>
                </a:lnTo>
                <a:lnTo>
                  <a:pt x="224726" y="41765"/>
                </a:lnTo>
                <a:lnTo>
                  <a:pt x="182399" y="65536"/>
                </a:lnTo>
                <a:lnTo>
                  <a:pt x="142604" y="94772"/>
                </a:lnTo>
                <a:lnTo>
                  <a:pt x="105381" y="129539"/>
                </a:lnTo>
                <a:lnTo>
                  <a:pt x="72292" y="170974"/>
                </a:lnTo>
                <a:lnTo>
                  <a:pt x="45311" y="213945"/>
                </a:lnTo>
                <a:lnTo>
                  <a:pt x="24512" y="258525"/>
                </a:lnTo>
                <a:lnTo>
                  <a:pt x="9966" y="304787"/>
                </a:lnTo>
                <a:lnTo>
                  <a:pt x="1749" y="352805"/>
                </a:lnTo>
                <a:lnTo>
                  <a:pt x="0" y="406950"/>
                </a:lnTo>
                <a:lnTo>
                  <a:pt x="5675" y="456962"/>
                </a:lnTo>
                <a:lnTo>
                  <a:pt x="18702" y="502913"/>
                </a:lnTo>
                <a:lnTo>
                  <a:pt x="39008" y="544878"/>
                </a:lnTo>
                <a:lnTo>
                  <a:pt x="66519" y="582929"/>
                </a:lnTo>
                <a:lnTo>
                  <a:pt x="92427" y="609175"/>
                </a:lnTo>
                <a:lnTo>
                  <a:pt x="92427" y="381761"/>
                </a:lnTo>
                <a:lnTo>
                  <a:pt x="97804" y="331354"/>
                </a:lnTo>
                <a:lnTo>
                  <a:pt x="110203" y="284274"/>
                </a:lnTo>
                <a:lnTo>
                  <a:pt x="129515" y="240377"/>
                </a:lnTo>
                <a:lnTo>
                  <a:pt x="155630" y="199515"/>
                </a:lnTo>
                <a:lnTo>
                  <a:pt x="188439" y="161544"/>
                </a:lnTo>
                <a:lnTo>
                  <a:pt x="224631" y="131448"/>
                </a:lnTo>
                <a:lnTo>
                  <a:pt x="264554" y="107862"/>
                </a:lnTo>
                <a:lnTo>
                  <a:pt x="308097" y="90714"/>
                </a:lnTo>
                <a:lnTo>
                  <a:pt x="355152" y="79930"/>
                </a:lnTo>
                <a:lnTo>
                  <a:pt x="405609" y="75437"/>
                </a:lnTo>
                <a:lnTo>
                  <a:pt x="468879" y="78747"/>
                </a:lnTo>
                <a:lnTo>
                  <a:pt x="524862" y="88772"/>
                </a:lnTo>
                <a:lnTo>
                  <a:pt x="573416" y="105656"/>
                </a:lnTo>
                <a:lnTo>
                  <a:pt x="614397" y="129539"/>
                </a:lnTo>
                <a:lnTo>
                  <a:pt x="646401" y="158989"/>
                </a:lnTo>
                <a:lnTo>
                  <a:pt x="670175" y="195242"/>
                </a:lnTo>
                <a:lnTo>
                  <a:pt x="685720" y="238335"/>
                </a:lnTo>
                <a:lnTo>
                  <a:pt x="693035" y="288304"/>
                </a:lnTo>
                <a:lnTo>
                  <a:pt x="693035" y="568058"/>
                </a:lnTo>
                <a:lnTo>
                  <a:pt x="712840" y="549035"/>
                </a:lnTo>
                <a:lnTo>
                  <a:pt x="740127" y="515111"/>
                </a:lnTo>
                <a:lnTo>
                  <a:pt x="764368" y="471189"/>
                </a:lnTo>
                <a:lnTo>
                  <a:pt x="782037" y="423767"/>
                </a:lnTo>
                <a:lnTo>
                  <a:pt x="792848" y="372487"/>
                </a:lnTo>
                <a:lnTo>
                  <a:pt x="796515" y="316991"/>
                </a:lnTo>
                <a:close/>
              </a:path>
              <a:path w="796925" h="687705">
                <a:moveTo>
                  <a:pt x="479523" y="107441"/>
                </a:moveTo>
                <a:lnTo>
                  <a:pt x="383511" y="100583"/>
                </a:lnTo>
                <a:lnTo>
                  <a:pt x="372461" y="165762"/>
                </a:lnTo>
                <a:lnTo>
                  <a:pt x="360891" y="225463"/>
                </a:lnTo>
                <a:lnTo>
                  <a:pt x="348841" y="279711"/>
                </a:lnTo>
                <a:lnTo>
                  <a:pt x="336351" y="328535"/>
                </a:lnTo>
                <a:lnTo>
                  <a:pt x="323462" y="371960"/>
                </a:lnTo>
                <a:lnTo>
                  <a:pt x="310212" y="410013"/>
                </a:lnTo>
                <a:lnTo>
                  <a:pt x="271664" y="491609"/>
                </a:lnTo>
                <a:lnTo>
                  <a:pt x="243684" y="526351"/>
                </a:lnTo>
                <a:lnTo>
                  <a:pt x="179295" y="553973"/>
                </a:lnTo>
                <a:lnTo>
                  <a:pt x="162591" y="551652"/>
                </a:lnTo>
                <a:lnTo>
                  <a:pt x="118335" y="515111"/>
                </a:lnTo>
                <a:lnTo>
                  <a:pt x="99095" y="458152"/>
                </a:lnTo>
                <a:lnTo>
                  <a:pt x="92427" y="381761"/>
                </a:lnTo>
                <a:lnTo>
                  <a:pt x="92427" y="609175"/>
                </a:lnTo>
                <a:lnTo>
                  <a:pt x="117573" y="626459"/>
                </a:lnTo>
                <a:lnTo>
                  <a:pt x="145600" y="637258"/>
                </a:lnTo>
                <a:lnTo>
                  <a:pt x="175485" y="640841"/>
                </a:lnTo>
                <a:lnTo>
                  <a:pt x="222896" y="635686"/>
                </a:lnTo>
                <a:lnTo>
                  <a:pt x="265592" y="620172"/>
                </a:lnTo>
                <a:lnTo>
                  <a:pt x="303430" y="594229"/>
                </a:lnTo>
                <a:lnTo>
                  <a:pt x="336267" y="557783"/>
                </a:lnTo>
                <a:lnTo>
                  <a:pt x="375945" y="493267"/>
                </a:lnTo>
                <a:lnTo>
                  <a:pt x="394235" y="453389"/>
                </a:lnTo>
                <a:lnTo>
                  <a:pt x="411434" y="408431"/>
                </a:lnTo>
                <a:lnTo>
                  <a:pt x="427498" y="358393"/>
                </a:lnTo>
                <a:lnTo>
                  <a:pt x="442383" y="303275"/>
                </a:lnTo>
                <a:lnTo>
                  <a:pt x="456044" y="243077"/>
                </a:lnTo>
                <a:lnTo>
                  <a:pt x="468439" y="177799"/>
                </a:lnTo>
                <a:lnTo>
                  <a:pt x="479523" y="107441"/>
                </a:lnTo>
                <a:close/>
              </a:path>
              <a:path w="796925" h="687705">
                <a:moveTo>
                  <a:pt x="693035" y="568058"/>
                </a:moveTo>
                <a:lnTo>
                  <a:pt x="693035" y="288304"/>
                </a:lnTo>
                <a:lnTo>
                  <a:pt x="692121" y="345185"/>
                </a:lnTo>
                <a:lnTo>
                  <a:pt x="687186" y="386367"/>
                </a:lnTo>
                <a:lnTo>
                  <a:pt x="675955" y="424588"/>
                </a:lnTo>
                <a:lnTo>
                  <a:pt x="658452" y="459881"/>
                </a:lnTo>
                <a:lnTo>
                  <a:pt x="634702" y="492276"/>
                </a:lnTo>
                <a:lnTo>
                  <a:pt x="604731" y="521804"/>
                </a:lnTo>
                <a:lnTo>
                  <a:pt x="568564" y="548498"/>
                </a:lnTo>
                <a:lnTo>
                  <a:pt x="526226" y="572389"/>
                </a:lnTo>
                <a:lnTo>
                  <a:pt x="477741" y="593508"/>
                </a:lnTo>
                <a:lnTo>
                  <a:pt x="423135" y="611885"/>
                </a:lnTo>
                <a:lnTo>
                  <a:pt x="440399" y="631066"/>
                </a:lnTo>
                <a:lnTo>
                  <a:pt x="492477" y="687323"/>
                </a:lnTo>
                <a:lnTo>
                  <a:pt x="547387" y="663560"/>
                </a:lnTo>
                <a:lnTo>
                  <a:pt x="596984" y="637935"/>
                </a:lnTo>
                <a:lnTo>
                  <a:pt x="641162" y="610361"/>
                </a:lnTo>
                <a:lnTo>
                  <a:pt x="679816" y="580756"/>
                </a:lnTo>
                <a:lnTo>
                  <a:pt x="693035" y="568058"/>
                </a:lnTo>
                <a:close/>
              </a:path>
            </a:pathLst>
          </a:custGeom>
          <a:solidFill>
            <a:srgbClr val="003300"/>
          </a:solidFill>
        </p:spPr>
        <p:txBody>
          <a:bodyPr wrap="square" lIns="0" tIns="0" rIns="0" bIns="0" rtlCol="0"/>
          <a:lstStyle/>
          <a:p/>
        </p:txBody>
      </p:sp>
      <p:sp>
        <p:nvSpPr>
          <p:cNvPr id="16" name="object 16"/>
          <p:cNvSpPr/>
          <p:nvPr/>
        </p:nvSpPr>
        <p:spPr>
          <a:xfrm>
            <a:off x="4714379" y="1823466"/>
            <a:ext cx="1003935" cy="810260"/>
          </a:xfrm>
          <a:custGeom>
            <a:avLst/>
            <a:gdLst/>
            <a:ahLst/>
            <a:cxnLst/>
            <a:rect l="l" t="t" r="r" b="b"/>
            <a:pathLst>
              <a:path w="1003935" h="810260">
                <a:moveTo>
                  <a:pt x="134874" y="696739"/>
                </a:moveTo>
                <a:lnTo>
                  <a:pt x="134874" y="615695"/>
                </a:lnTo>
                <a:lnTo>
                  <a:pt x="101155" y="624030"/>
                </a:lnTo>
                <a:lnTo>
                  <a:pt x="33718" y="640127"/>
                </a:lnTo>
                <a:lnTo>
                  <a:pt x="0" y="648461"/>
                </a:lnTo>
                <a:lnTo>
                  <a:pt x="26360" y="710505"/>
                </a:lnTo>
                <a:lnTo>
                  <a:pt x="35051" y="731519"/>
                </a:lnTo>
                <a:lnTo>
                  <a:pt x="42564" y="734937"/>
                </a:lnTo>
                <a:lnTo>
                  <a:pt x="48863" y="734853"/>
                </a:lnTo>
                <a:lnTo>
                  <a:pt x="53590" y="731198"/>
                </a:lnTo>
                <a:lnTo>
                  <a:pt x="56387" y="723900"/>
                </a:lnTo>
                <a:lnTo>
                  <a:pt x="107113" y="706218"/>
                </a:lnTo>
                <a:lnTo>
                  <a:pt x="134874" y="696739"/>
                </a:lnTo>
                <a:close/>
              </a:path>
              <a:path w="1003935" h="810260">
                <a:moveTo>
                  <a:pt x="339089" y="118871"/>
                </a:moveTo>
                <a:lnTo>
                  <a:pt x="339089" y="50291"/>
                </a:lnTo>
                <a:lnTo>
                  <a:pt x="12953" y="50291"/>
                </a:lnTo>
                <a:lnTo>
                  <a:pt x="12953" y="118871"/>
                </a:lnTo>
                <a:lnTo>
                  <a:pt x="134874" y="118871"/>
                </a:lnTo>
                <a:lnTo>
                  <a:pt x="134874" y="696739"/>
                </a:lnTo>
                <a:lnTo>
                  <a:pt x="157903" y="688876"/>
                </a:lnTo>
                <a:lnTo>
                  <a:pt x="221741" y="667277"/>
                </a:lnTo>
                <a:lnTo>
                  <a:pt x="221741" y="118871"/>
                </a:lnTo>
                <a:lnTo>
                  <a:pt x="339089" y="118871"/>
                </a:lnTo>
                <a:close/>
              </a:path>
              <a:path w="1003935" h="810260">
                <a:moveTo>
                  <a:pt x="134874" y="388619"/>
                </a:moveTo>
                <a:lnTo>
                  <a:pt x="134874" y="320801"/>
                </a:lnTo>
                <a:lnTo>
                  <a:pt x="30479" y="320801"/>
                </a:lnTo>
                <a:lnTo>
                  <a:pt x="30479" y="388619"/>
                </a:lnTo>
                <a:lnTo>
                  <a:pt x="134874" y="388619"/>
                </a:lnTo>
                <a:close/>
              </a:path>
              <a:path w="1003935" h="810260">
                <a:moveTo>
                  <a:pt x="326136" y="388619"/>
                </a:moveTo>
                <a:lnTo>
                  <a:pt x="326136" y="320801"/>
                </a:lnTo>
                <a:lnTo>
                  <a:pt x="221741" y="320801"/>
                </a:lnTo>
                <a:lnTo>
                  <a:pt x="221741" y="388619"/>
                </a:lnTo>
                <a:lnTo>
                  <a:pt x="326136" y="388619"/>
                </a:lnTo>
                <a:close/>
              </a:path>
              <a:path w="1003935" h="810260">
                <a:moveTo>
                  <a:pt x="360425" y="619506"/>
                </a:moveTo>
                <a:lnTo>
                  <a:pt x="343662" y="554735"/>
                </a:lnTo>
                <a:lnTo>
                  <a:pt x="312729" y="563819"/>
                </a:lnTo>
                <a:lnTo>
                  <a:pt x="282416" y="572643"/>
                </a:lnTo>
                <a:lnTo>
                  <a:pt x="252043" y="581525"/>
                </a:lnTo>
                <a:lnTo>
                  <a:pt x="221741" y="590550"/>
                </a:lnTo>
                <a:lnTo>
                  <a:pt x="221741" y="667277"/>
                </a:lnTo>
                <a:lnTo>
                  <a:pt x="259418" y="654529"/>
                </a:lnTo>
                <a:lnTo>
                  <a:pt x="310017" y="637187"/>
                </a:lnTo>
                <a:lnTo>
                  <a:pt x="360425" y="619506"/>
                </a:lnTo>
                <a:close/>
              </a:path>
              <a:path w="1003935" h="810260">
                <a:moveTo>
                  <a:pt x="595122" y="634867"/>
                </a:moveTo>
                <a:lnTo>
                  <a:pt x="595122" y="540257"/>
                </a:lnTo>
                <a:lnTo>
                  <a:pt x="569240" y="569051"/>
                </a:lnTo>
                <a:lnTo>
                  <a:pt x="538014" y="595379"/>
                </a:lnTo>
                <a:lnTo>
                  <a:pt x="501509" y="619294"/>
                </a:lnTo>
                <a:lnTo>
                  <a:pt x="459792" y="640850"/>
                </a:lnTo>
                <a:lnTo>
                  <a:pt x="412930" y="660100"/>
                </a:lnTo>
                <a:lnTo>
                  <a:pt x="360990" y="677098"/>
                </a:lnTo>
                <a:lnTo>
                  <a:pt x="304038" y="691895"/>
                </a:lnTo>
                <a:lnTo>
                  <a:pt x="330398" y="745366"/>
                </a:lnTo>
                <a:lnTo>
                  <a:pt x="339089" y="763523"/>
                </a:lnTo>
                <a:lnTo>
                  <a:pt x="390958" y="748657"/>
                </a:lnTo>
                <a:lnTo>
                  <a:pt x="439843" y="730701"/>
                </a:lnTo>
                <a:lnTo>
                  <a:pt x="485679" y="709612"/>
                </a:lnTo>
                <a:lnTo>
                  <a:pt x="528404" y="685348"/>
                </a:lnTo>
                <a:lnTo>
                  <a:pt x="567954" y="657867"/>
                </a:lnTo>
                <a:lnTo>
                  <a:pt x="595122" y="634867"/>
                </a:lnTo>
                <a:close/>
              </a:path>
              <a:path w="1003935" h="810260">
                <a:moveTo>
                  <a:pt x="990600" y="309371"/>
                </a:moveTo>
                <a:lnTo>
                  <a:pt x="990600" y="252221"/>
                </a:lnTo>
                <a:lnTo>
                  <a:pt x="334517" y="252221"/>
                </a:lnTo>
                <a:lnTo>
                  <a:pt x="334517" y="309371"/>
                </a:lnTo>
                <a:lnTo>
                  <a:pt x="990600" y="309371"/>
                </a:lnTo>
                <a:close/>
              </a:path>
              <a:path w="1003935" h="810260">
                <a:moveTo>
                  <a:pt x="942593" y="208787"/>
                </a:moveTo>
                <a:lnTo>
                  <a:pt x="942593" y="0"/>
                </a:lnTo>
                <a:lnTo>
                  <a:pt x="386333" y="0"/>
                </a:lnTo>
                <a:lnTo>
                  <a:pt x="386333" y="208787"/>
                </a:lnTo>
                <a:lnTo>
                  <a:pt x="460248" y="208787"/>
                </a:lnTo>
                <a:lnTo>
                  <a:pt x="460248" y="57911"/>
                </a:lnTo>
                <a:lnTo>
                  <a:pt x="547877" y="57911"/>
                </a:lnTo>
                <a:lnTo>
                  <a:pt x="547877" y="208787"/>
                </a:lnTo>
                <a:lnTo>
                  <a:pt x="621029" y="208787"/>
                </a:lnTo>
                <a:lnTo>
                  <a:pt x="621029" y="57911"/>
                </a:lnTo>
                <a:lnTo>
                  <a:pt x="708660" y="57911"/>
                </a:lnTo>
                <a:lnTo>
                  <a:pt x="708660" y="208787"/>
                </a:lnTo>
                <a:lnTo>
                  <a:pt x="781812" y="208787"/>
                </a:lnTo>
                <a:lnTo>
                  <a:pt x="781812" y="57911"/>
                </a:lnTo>
                <a:lnTo>
                  <a:pt x="869441" y="57911"/>
                </a:lnTo>
                <a:lnTo>
                  <a:pt x="869441" y="208787"/>
                </a:lnTo>
                <a:lnTo>
                  <a:pt x="942593" y="208787"/>
                </a:lnTo>
                <a:close/>
              </a:path>
              <a:path w="1003935" h="810260">
                <a:moveTo>
                  <a:pt x="969263" y="579882"/>
                </a:moveTo>
                <a:lnTo>
                  <a:pt x="951666" y="567309"/>
                </a:lnTo>
                <a:lnTo>
                  <a:pt x="916757" y="542163"/>
                </a:lnTo>
                <a:lnTo>
                  <a:pt x="899160" y="529589"/>
                </a:lnTo>
                <a:lnTo>
                  <a:pt x="899160" y="352806"/>
                </a:lnTo>
                <a:lnTo>
                  <a:pt x="429767" y="352806"/>
                </a:lnTo>
                <a:lnTo>
                  <a:pt x="429767" y="540257"/>
                </a:lnTo>
                <a:lnTo>
                  <a:pt x="504443" y="540257"/>
                </a:lnTo>
                <a:lnTo>
                  <a:pt x="504443" y="410717"/>
                </a:lnTo>
                <a:lnTo>
                  <a:pt x="825245" y="410717"/>
                </a:lnTo>
                <a:lnTo>
                  <a:pt x="825245" y="540257"/>
                </a:lnTo>
                <a:lnTo>
                  <a:pt x="877824" y="540257"/>
                </a:lnTo>
                <a:lnTo>
                  <a:pt x="877824" y="621647"/>
                </a:lnTo>
                <a:lnTo>
                  <a:pt x="910982" y="607575"/>
                </a:lnTo>
                <a:lnTo>
                  <a:pt x="947165" y="590550"/>
                </a:lnTo>
                <a:lnTo>
                  <a:pt x="958334" y="592847"/>
                </a:lnTo>
                <a:lnTo>
                  <a:pt x="965644" y="591788"/>
                </a:lnTo>
                <a:lnTo>
                  <a:pt x="969240" y="587442"/>
                </a:lnTo>
                <a:lnTo>
                  <a:pt x="969263" y="579882"/>
                </a:lnTo>
                <a:close/>
              </a:path>
              <a:path w="1003935" h="810260">
                <a:moveTo>
                  <a:pt x="547877" y="208787"/>
                </a:moveTo>
                <a:lnTo>
                  <a:pt x="547877" y="151637"/>
                </a:lnTo>
                <a:lnTo>
                  <a:pt x="460248" y="151637"/>
                </a:lnTo>
                <a:lnTo>
                  <a:pt x="460248" y="208787"/>
                </a:lnTo>
                <a:lnTo>
                  <a:pt x="547877" y="208787"/>
                </a:lnTo>
                <a:close/>
              </a:path>
              <a:path w="1003935" h="810260">
                <a:moveTo>
                  <a:pt x="825245" y="540257"/>
                </a:moveTo>
                <a:lnTo>
                  <a:pt x="825245" y="482345"/>
                </a:lnTo>
                <a:lnTo>
                  <a:pt x="504443" y="482345"/>
                </a:lnTo>
                <a:lnTo>
                  <a:pt x="504443" y="540257"/>
                </a:lnTo>
                <a:lnTo>
                  <a:pt x="595122" y="540257"/>
                </a:lnTo>
                <a:lnTo>
                  <a:pt x="595122" y="634867"/>
                </a:lnTo>
                <a:lnTo>
                  <a:pt x="604265" y="627126"/>
                </a:lnTo>
                <a:lnTo>
                  <a:pt x="604265" y="810006"/>
                </a:lnTo>
                <a:lnTo>
                  <a:pt x="681989" y="810006"/>
                </a:lnTo>
                <a:lnTo>
                  <a:pt x="681989" y="540257"/>
                </a:lnTo>
                <a:lnTo>
                  <a:pt x="825245" y="540257"/>
                </a:lnTo>
                <a:close/>
              </a:path>
              <a:path w="1003935" h="810260">
                <a:moveTo>
                  <a:pt x="708660" y="208787"/>
                </a:moveTo>
                <a:lnTo>
                  <a:pt x="708660" y="151637"/>
                </a:lnTo>
                <a:lnTo>
                  <a:pt x="621029" y="151637"/>
                </a:lnTo>
                <a:lnTo>
                  <a:pt x="621029" y="208787"/>
                </a:lnTo>
                <a:lnTo>
                  <a:pt x="708660" y="208787"/>
                </a:lnTo>
                <a:close/>
              </a:path>
              <a:path w="1003935" h="810260">
                <a:moveTo>
                  <a:pt x="877824" y="621647"/>
                </a:moveTo>
                <a:lnTo>
                  <a:pt x="877824" y="540257"/>
                </a:lnTo>
                <a:lnTo>
                  <a:pt x="839557" y="565011"/>
                </a:lnTo>
                <a:lnTo>
                  <a:pt x="807148" y="584549"/>
                </a:lnTo>
                <a:lnTo>
                  <a:pt x="780740" y="599086"/>
                </a:lnTo>
                <a:lnTo>
                  <a:pt x="760476" y="608838"/>
                </a:lnTo>
                <a:lnTo>
                  <a:pt x="739318" y="593514"/>
                </a:lnTo>
                <a:lnTo>
                  <a:pt x="719232" y="577119"/>
                </a:lnTo>
                <a:lnTo>
                  <a:pt x="700147" y="559438"/>
                </a:lnTo>
                <a:lnTo>
                  <a:pt x="681989" y="540257"/>
                </a:lnTo>
                <a:lnTo>
                  <a:pt x="681989" y="810006"/>
                </a:lnTo>
                <a:lnTo>
                  <a:pt x="691133" y="810006"/>
                </a:lnTo>
                <a:lnTo>
                  <a:pt x="691133" y="633983"/>
                </a:lnTo>
                <a:lnTo>
                  <a:pt x="726623" y="666326"/>
                </a:lnTo>
                <a:lnTo>
                  <a:pt x="766769" y="695621"/>
                </a:lnTo>
                <a:lnTo>
                  <a:pt x="811529" y="721994"/>
                </a:lnTo>
                <a:lnTo>
                  <a:pt x="812291" y="722359"/>
                </a:lnTo>
                <a:lnTo>
                  <a:pt x="812291" y="644651"/>
                </a:lnTo>
                <a:lnTo>
                  <a:pt x="843760" y="634484"/>
                </a:lnTo>
                <a:lnTo>
                  <a:pt x="876585" y="622172"/>
                </a:lnTo>
                <a:lnTo>
                  <a:pt x="877824" y="621647"/>
                </a:lnTo>
                <a:close/>
              </a:path>
              <a:path w="1003935" h="810260">
                <a:moveTo>
                  <a:pt x="869441" y="208787"/>
                </a:moveTo>
                <a:lnTo>
                  <a:pt x="869441" y="151637"/>
                </a:lnTo>
                <a:lnTo>
                  <a:pt x="781812" y="151637"/>
                </a:lnTo>
                <a:lnTo>
                  <a:pt x="781812" y="208787"/>
                </a:lnTo>
                <a:lnTo>
                  <a:pt x="869441" y="208787"/>
                </a:lnTo>
                <a:close/>
              </a:path>
              <a:path w="1003935" h="810260">
                <a:moveTo>
                  <a:pt x="1003553" y="709421"/>
                </a:moveTo>
                <a:lnTo>
                  <a:pt x="949130" y="697265"/>
                </a:lnTo>
                <a:lnTo>
                  <a:pt x="899064" y="682466"/>
                </a:lnTo>
                <a:lnTo>
                  <a:pt x="853428" y="664952"/>
                </a:lnTo>
                <a:lnTo>
                  <a:pt x="812291" y="644651"/>
                </a:lnTo>
                <a:lnTo>
                  <a:pt x="812291" y="722359"/>
                </a:lnTo>
                <a:lnTo>
                  <a:pt x="860862" y="745574"/>
                </a:lnTo>
                <a:lnTo>
                  <a:pt x="914724" y="766487"/>
                </a:lnTo>
                <a:lnTo>
                  <a:pt x="973074" y="784859"/>
                </a:lnTo>
                <a:lnTo>
                  <a:pt x="1003553" y="709421"/>
                </a:lnTo>
                <a:close/>
              </a:path>
            </a:pathLst>
          </a:custGeom>
          <a:solidFill>
            <a:srgbClr val="003300"/>
          </a:solidFill>
        </p:spPr>
        <p:txBody>
          <a:bodyPr wrap="square" lIns="0" tIns="0" rIns="0" bIns="0" rtlCol="0"/>
          <a:lstStyle/>
          <a:p/>
        </p:txBody>
      </p:sp>
      <p:sp>
        <p:nvSpPr>
          <p:cNvPr id="17" name="object 17"/>
          <p:cNvSpPr/>
          <p:nvPr/>
        </p:nvSpPr>
        <p:spPr>
          <a:xfrm>
            <a:off x="5826899" y="1794510"/>
            <a:ext cx="999490" cy="828675"/>
          </a:xfrm>
          <a:custGeom>
            <a:avLst/>
            <a:gdLst/>
            <a:ahLst/>
            <a:cxnLst/>
            <a:rect l="l" t="t" r="r" b="b"/>
            <a:pathLst>
              <a:path w="999490" h="828675">
                <a:moveTo>
                  <a:pt x="248697" y="39719"/>
                </a:moveTo>
                <a:lnTo>
                  <a:pt x="243589" y="35349"/>
                </a:lnTo>
                <a:lnTo>
                  <a:pt x="230124" y="32766"/>
                </a:lnTo>
                <a:lnTo>
                  <a:pt x="147828" y="32766"/>
                </a:lnTo>
                <a:lnTo>
                  <a:pt x="147828" y="594360"/>
                </a:lnTo>
                <a:lnTo>
                  <a:pt x="114121" y="601670"/>
                </a:lnTo>
                <a:lnTo>
                  <a:pt x="78200" y="608838"/>
                </a:lnTo>
                <a:lnTo>
                  <a:pt x="40135" y="616005"/>
                </a:lnTo>
                <a:lnTo>
                  <a:pt x="0" y="623316"/>
                </a:lnTo>
                <a:lnTo>
                  <a:pt x="25908" y="698754"/>
                </a:lnTo>
                <a:lnTo>
                  <a:pt x="30646" y="708017"/>
                </a:lnTo>
                <a:lnTo>
                  <a:pt x="35814" y="710565"/>
                </a:lnTo>
                <a:lnTo>
                  <a:pt x="41552" y="706254"/>
                </a:lnTo>
                <a:lnTo>
                  <a:pt x="48006" y="694944"/>
                </a:lnTo>
                <a:lnTo>
                  <a:pt x="72496" y="688914"/>
                </a:lnTo>
                <a:lnTo>
                  <a:pt x="142978" y="671830"/>
                </a:lnTo>
                <a:lnTo>
                  <a:pt x="188942" y="660642"/>
                </a:lnTo>
                <a:lnTo>
                  <a:pt x="234696" y="649405"/>
                </a:lnTo>
                <a:lnTo>
                  <a:pt x="234696" y="54102"/>
                </a:lnTo>
                <a:lnTo>
                  <a:pt x="245661" y="45946"/>
                </a:lnTo>
                <a:lnTo>
                  <a:pt x="248697" y="39719"/>
                </a:lnTo>
                <a:close/>
              </a:path>
              <a:path w="999490" h="828675">
                <a:moveTo>
                  <a:pt x="147828" y="284988"/>
                </a:moveTo>
                <a:lnTo>
                  <a:pt x="147828" y="216408"/>
                </a:lnTo>
                <a:lnTo>
                  <a:pt x="25908" y="216408"/>
                </a:lnTo>
                <a:lnTo>
                  <a:pt x="25908" y="284988"/>
                </a:lnTo>
                <a:lnTo>
                  <a:pt x="147828" y="284988"/>
                </a:lnTo>
                <a:close/>
              </a:path>
              <a:path w="999490" h="828675">
                <a:moveTo>
                  <a:pt x="342900" y="284988"/>
                </a:moveTo>
                <a:lnTo>
                  <a:pt x="342900" y="216408"/>
                </a:lnTo>
                <a:lnTo>
                  <a:pt x="234696" y="216408"/>
                </a:lnTo>
                <a:lnTo>
                  <a:pt x="234696" y="284988"/>
                </a:lnTo>
                <a:lnTo>
                  <a:pt x="342900" y="284988"/>
                </a:lnTo>
                <a:close/>
              </a:path>
              <a:path w="999490" h="828675">
                <a:moveTo>
                  <a:pt x="369570" y="615696"/>
                </a:moveTo>
                <a:lnTo>
                  <a:pt x="369570" y="547878"/>
                </a:lnTo>
                <a:lnTo>
                  <a:pt x="341423" y="553473"/>
                </a:lnTo>
                <a:lnTo>
                  <a:pt x="309562" y="560070"/>
                </a:lnTo>
                <a:lnTo>
                  <a:pt x="273986" y="567809"/>
                </a:lnTo>
                <a:lnTo>
                  <a:pt x="234696" y="576834"/>
                </a:lnTo>
                <a:lnTo>
                  <a:pt x="234696" y="649405"/>
                </a:lnTo>
                <a:lnTo>
                  <a:pt x="242038" y="647602"/>
                </a:lnTo>
                <a:lnTo>
                  <a:pt x="302251" y="632642"/>
                </a:lnTo>
                <a:lnTo>
                  <a:pt x="369570" y="615696"/>
                </a:lnTo>
                <a:close/>
              </a:path>
              <a:path w="999490" h="828675">
                <a:moveTo>
                  <a:pt x="512813" y="770182"/>
                </a:moveTo>
                <a:lnTo>
                  <a:pt x="512813" y="615696"/>
                </a:lnTo>
                <a:lnTo>
                  <a:pt x="508426" y="651296"/>
                </a:lnTo>
                <a:lnTo>
                  <a:pt x="493297" y="681698"/>
                </a:lnTo>
                <a:lnTo>
                  <a:pt x="430756" y="727014"/>
                </a:lnTo>
                <a:lnTo>
                  <a:pt x="383316" y="741981"/>
                </a:lnTo>
                <a:lnTo>
                  <a:pt x="325080" y="751856"/>
                </a:lnTo>
                <a:lnTo>
                  <a:pt x="256032" y="756666"/>
                </a:lnTo>
                <a:lnTo>
                  <a:pt x="267366" y="792480"/>
                </a:lnTo>
                <a:lnTo>
                  <a:pt x="278130" y="828294"/>
                </a:lnTo>
                <a:lnTo>
                  <a:pt x="343946" y="823637"/>
                </a:lnTo>
                <a:lnTo>
                  <a:pt x="402211" y="814239"/>
                </a:lnTo>
                <a:lnTo>
                  <a:pt x="452938" y="800099"/>
                </a:lnTo>
                <a:lnTo>
                  <a:pt x="496139" y="781219"/>
                </a:lnTo>
                <a:lnTo>
                  <a:pt x="512813" y="770182"/>
                </a:lnTo>
                <a:close/>
              </a:path>
              <a:path w="999490" h="828675">
                <a:moveTo>
                  <a:pt x="521195" y="302514"/>
                </a:moveTo>
                <a:lnTo>
                  <a:pt x="521195" y="245364"/>
                </a:lnTo>
                <a:lnTo>
                  <a:pt x="342900" y="245364"/>
                </a:lnTo>
                <a:lnTo>
                  <a:pt x="342900" y="302514"/>
                </a:lnTo>
                <a:lnTo>
                  <a:pt x="521195" y="302514"/>
                </a:lnTo>
                <a:close/>
              </a:path>
              <a:path w="999490" h="828675">
                <a:moveTo>
                  <a:pt x="709039" y="7048"/>
                </a:moveTo>
                <a:lnTo>
                  <a:pt x="704154" y="2595"/>
                </a:lnTo>
                <a:lnTo>
                  <a:pt x="691121" y="0"/>
                </a:lnTo>
                <a:lnTo>
                  <a:pt x="608063" y="0"/>
                </a:lnTo>
                <a:lnTo>
                  <a:pt x="608063" y="97536"/>
                </a:lnTo>
                <a:lnTo>
                  <a:pt x="390906" y="97536"/>
                </a:lnTo>
                <a:lnTo>
                  <a:pt x="390906" y="155448"/>
                </a:lnTo>
                <a:lnTo>
                  <a:pt x="469392" y="155448"/>
                </a:lnTo>
                <a:lnTo>
                  <a:pt x="482202" y="177748"/>
                </a:lnTo>
                <a:lnTo>
                  <a:pt x="508426" y="222696"/>
                </a:lnTo>
                <a:lnTo>
                  <a:pt x="521195" y="245364"/>
                </a:lnTo>
                <a:lnTo>
                  <a:pt x="521195" y="302514"/>
                </a:lnTo>
                <a:lnTo>
                  <a:pt x="569201" y="302514"/>
                </a:lnTo>
                <a:lnTo>
                  <a:pt x="569201" y="155448"/>
                </a:lnTo>
                <a:lnTo>
                  <a:pt x="694943" y="155448"/>
                </a:lnTo>
                <a:lnTo>
                  <a:pt x="694943" y="22098"/>
                </a:lnTo>
                <a:lnTo>
                  <a:pt x="705921" y="13501"/>
                </a:lnTo>
                <a:lnTo>
                  <a:pt x="709039" y="7048"/>
                </a:lnTo>
                <a:close/>
              </a:path>
              <a:path w="999490" h="828675">
                <a:moveTo>
                  <a:pt x="903732" y="615696"/>
                </a:moveTo>
                <a:lnTo>
                  <a:pt x="903732" y="349758"/>
                </a:lnTo>
                <a:lnTo>
                  <a:pt x="416813" y="349758"/>
                </a:lnTo>
                <a:lnTo>
                  <a:pt x="416813" y="615696"/>
                </a:lnTo>
                <a:lnTo>
                  <a:pt x="503682" y="615696"/>
                </a:lnTo>
                <a:lnTo>
                  <a:pt x="503682" y="406908"/>
                </a:lnTo>
                <a:lnTo>
                  <a:pt x="816851" y="406908"/>
                </a:lnTo>
                <a:lnTo>
                  <a:pt x="816851" y="615696"/>
                </a:lnTo>
                <a:lnTo>
                  <a:pt x="903732" y="615696"/>
                </a:lnTo>
                <a:close/>
              </a:path>
              <a:path w="999490" h="828675">
                <a:moveTo>
                  <a:pt x="816851" y="504444"/>
                </a:moveTo>
                <a:lnTo>
                  <a:pt x="816851" y="461010"/>
                </a:lnTo>
                <a:lnTo>
                  <a:pt x="503682" y="461010"/>
                </a:lnTo>
                <a:lnTo>
                  <a:pt x="503682" y="504444"/>
                </a:lnTo>
                <a:lnTo>
                  <a:pt x="816851" y="504444"/>
                </a:lnTo>
                <a:close/>
              </a:path>
              <a:path w="999490" h="828675">
                <a:moveTo>
                  <a:pt x="816851" y="615696"/>
                </a:moveTo>
                <a:lnTo>
                  <a:pt x="816851" y="558546"/>
                </a:lnTo>
                <a:lnTo>
                  <a:pt x="503682" y="558546"/>
                </a:lnTo>
                <a:lnTo>
                  <a:pt x="503682" y="615696"/>
                </a:lnTo>
                <a:lnTo>
                  <a:pt x="512813" y="615696"/>
                </a:lnTo>
                <a:lnTo>
                  <a:pt x="512813" y="770182"/>
                </a:lnTo>
                <a:lnTo>
                  <a:pt x="560013" y="729233"/>
                </a:lnTo>
                <a:lnTo>
                  <a:pt x="580711" y="696129"/>
                </a:lnTo>
                <a:lnTo>
                  <a:pt x="593934" y="658283"/>
                </a:lnTo>
                <a:lnTo>
                  <a:pt x="599694" y="615696"/>
                </a:lnTo>
                <a:lnTo>
                  <a:pt x="691121" y="615696"/>
                </a:lnTo>
                <a:lnTo>
                  <a:pt x="691121" y="749046"/>
                </a:lnTo>
                <a:lnTo>
                  <a:pt x="696266" y="779049"/>
                </a:lnTo>
                <a:lnTo>
                  <a:pt x="711701" y="800481"/>
                </a:lnTo>
                <a:lnTo>
                  <a:pt x="737423" y="813339"/>
                </a:lnTo>
                <a:lnTo>
                  <a:pt x="773430" y="817626"/>
                </a:lnTo>
                <a:lnTo>
                  <a:pt x="777989" y="817626"/>
                </a:lnTo>
                <a:lnTo>
                  <a:pt x="777989" y="615696"/>
                </a:lnTo>
                <a:lnTo>
                  <a:pt x="816851" y="615696"/>
                </a:lnTo>
                <a:close/>
              </a:path>
              <a:path w="999490" h="828675">
                <a:moveTo>
                  <a:pt x="729996" y="302514"/>
                </a:moveTo>
                <a:lnTo>
                  <a:pt x="729996" y="155448"/>
                </a:lnTo>
                <a:lnTo>
                  <a:pt x="700517" y="222634"/>
                </a:lnTo>
                <a:lnTo>
                  <a:pt x="691121" y="245364"/>
                </a:lnTo>
                <a:lnTo>
                  <a:pt x="617207" y="245364"/>
                </a:lnTo>
                <a:lnTo>
                  <a:pt x="580888" y="177748"/>
                </a:lnTo>
                <a:lnTo>
                  <a:pt x="569201" y="155448"/>
                </a:lnTo>
                <a:lnTo>
                  <a:pt x="569201" y="302514"/>
                </a:lnTo>
                <a:lnTo>
                  <a:pt x="729996" y="302514"/>
                </a:lnTo>
                <a:close/>
              </a:path>
              <a:path w="999490" h="828675">
                <a:moveTo>
                  <a:pt x="942593" y="155448"/>
                </a:moveTo>
                <a:lnTo>
                  <a:pt x="942593" y="97536"/>
                </a:lnTo>
                <a:lnTo>
                  <a:pt x="694943" y="97536"/>
                </a:lnTo>
                <a:lnTo>
                  <a:pt x="694943" y="155448"/>
                </a:lnTo>
                <a:lnTo>
                  <a:pt x="729996" y="155448"/>
                </a:lnTo>
                <a:lnTo>
                  <a:pt x="729996" y="302514"/>
                </a:lnTo>
                <a:lnTo>
                  <a:pt x="786371" y="302514"/>
                </a:lnTo>
                <a:lnTo>
                  <a:pt x="786371" y="245364"/>
                </a:lnTo>
                <a:lnTo>
                  <a:pt x="834377" y="155448"/>
                </a:lnTo>
                <a:lnTo>
                  <a:pt x="942593" y="155448"/>
                </a:lnTo>
                <a:close/>
              </a:path>
              <a:path w="999490" h="828675">
                <a:moveTo>
                  <a:pt x="998982" y="706374"/>
                </a:moveTo>
                <a:lnTo>
                  <a:pt x="976555" y="700778"/>
                </a:lnTo>
                <a:lnTo>
                  <a:pt x="953919" y="695325"/>
                </a:lnTo>
                <a:lnTo>
                  <a:pt x="931144" y="689871"/>
                </a:lnTo>
                <a:lnTo>
                  <a:pt x="908304" y="684276"/>
                </a:lnTo>
                <a:lnTo>
                  <a:pt x="903732" y="695158"/>
                </a:lnTo>
                <a:lnTo>
                  <a:pt x="899250" y="705993"/>
                </a:lnTo>
                <a:lnTo>
                  <a:pt x="894904" y="716851"/>
                </a:lnTo>
                <a:lnTo>
                  <a:pt x="890778" y="727710"/>
                </a:lnTo>
                <a:lnTo>
                  <a:pt x="885763" y="737151"/>
                </a:lnTo>
                <a:lnTo>
                  <a:pt x="879819" y="743807"/>
                </a:lnTo>
                <a:lnTo>
                  <a:pt x="872877" y="747748"/>
                </a:lnTo>
                <a:lnTo>
                  <a:pt x="864869" y="749046"/>
                </a:lnTo>
                <a:lnTo>
                  <a:pt x="816851" y="749046"/>
                </a:lnTo>
                <a:lnTo>
                  <a:pt x="799854" y="747474"/>
                </a:lnTo>
                <a:lnTo>
                  <a:pt x="787709" y="742759"/>
                </a:lnTo>
                <a:lnTo>
                  <a:pt x="780419" y="734901"/>
                </a:lnTo>
                <a:lnTo>
                  <a:pt x="777989" y="723900"/>
                </a:lnTo>
                <a:lnTo>
                  <a:pt x="777989" y="817626"/>
                </a:lnTo>
                <a:lnTo>
                  <a:pt x="873239" y="817626"/>
                </a:lnTo>
                <a:lnTo>
                  <a:pt x="908667" y="814482"/>
                </a:lnTo>
                <a:lnTo>
                  <a:pt x="937161" y="805053"/>
                </a:lnTo>
                <a:lnTo>
                  <a:pt x="958649" y="789336"/>
                </a:lnTo>
                <a:lnTo>
                  <a:pt x="973061" y="767334"/>
                </a:lnTo>
                <a:lnTo>
                  <a:pt x="979472" y="752022"/>
                </a:lnTo>
                <a:lnTo>
                  <a:pt x="992570" y="721685"/>
                </a:lnTo>
                <a:lnTo>
                  <a:pt x="998982" y="706374"/>
                </a:lnTo>
                <a:close/>
              </a:path>
              <a:path w="999490" h="828675">
                <a:moveTo>
                  <a:pt x="998982" y="302514"/>
                </a:moveTo>
                <a:lnTo>
                  <a:pt x="998982" y="245364"/>
                </a:lnTo>
                <a:lnTo>
                  <a:pt x="786371" y="245364"/>
                </a:lnTo>
                <a:lnTo>
                  <a:pt x="786371" y="302514"/>
                </a:lnTo>
                <a:lnTo>
                  <a:pt x="998982" y="302514"/>
                </a:lnTo>
                <a:close/>
              </a:path>
            </a:pathLst>
          </a:custGeom>
          <a:solidFill>
            <a:srgbClr val="003300"/>
          </a:solidFill>
        </p:spPr>
        <p:txBody>
          <a:bodyPr wrap="square" lIns="0" tIns="0" rIns="0" bIns="0" rtlCol="0"/>
          <a:lstStyle/>
          <a:p/>
        </p:txBody>
      </p:sp>
      <p:sp>
        <p:nvSpPr>
          <p:cNvPr id="18" name="object 18"/>
          <p:cNvSpPr/>
          <p:nvPr/>
        </p:nvSpPr>
        <p:spPr>
          <a:xfrm>
            <a:off x="6952360" y="1913382"/>
            <a:ext cx="768985" cy="627380"/>
          </a:xfrm>
          <a:custGeom>
            <a:avLst/>
            <a:gdLst/>
            <a:ahLst/>
            <a:cxnLst/>
            <a:rect l="l" t="t" r="r" b="b"/>
            <a:pathLst>
              <a:path w="768984" h="627380">
                <a:moveTo>
                  <a:pt x="768870" y="313181"/>
                </a:moveTo>
                <a:lnTo>
                  <a:pt x="764493" y="261871"/>
                </a:lnTo>
                <a:lnTo>
                  <a:pt x="751411" y="213963"/>
                </a:lnTo>
                <a:lnTo>
                  <a:pt x="729697" y="169383"/>
                </a:lnTo>
                <a:lnTo>
                  <a:pt x="699425" y="128058"/>
                </a:lnTo>
                <a:lnTo>
                  <a:pt x="660666" y="89916"/>
                </a:lnTo>
                <a:lnTo>
                  <a:pt x="623144" y="62353"/>
                </a:lnTo>
                <a:lnTo>
                  <a:pt x="582259" y="39849"/>
                </a:lnTo>
                <a:lnTo>
                  <a:pt x="538075" y="22383"/>
                </a:lnTo>
                <a:lnTo>
                  <a:pt x="490653" y="9934"/>
                </a:lnTo>
                <a:lnTo>
                  <a:pt x="440056" y="2480"/>
                </a:lnTo>
                <a:lnTo>
                  <a:pt x="386346" y="0"/>
                </a:lnTo>
                <a:lnTo>
                  <a:pt x="331560" y="2480"/>
                </a:lnTo>
                <a:lnTo>
                  <a:pt x="280033" y="9934"/>
                </a:lnTo>
                <a:lnTo>
                  <a:pt x="231851" y="22383"/>
                </a:lnTo>
                <a:lnTo>
                  <a:pt x="187097" y="39849"/>
                </a:lnTo>
                <a:lnTo>
                  <a:pt x="145858" y="62353"/>
                </a:lnTo>
                <a:lnTo>
                  <a:pt x="108216" y="89916"/>
                </a:lnTo>
                <a:lnTo>
                  <a:pt x="69452" y="128058"/>
                </a:lnTo>
                <a:lnTo>
                  <a:pt x="39175" y="169383"/>
                </a:lnTo>
                <a:lnTo>
                  <a:pt x="17459" y="213963"/>
                </a:lnTo>
                <a:lnTo>
                  <a:pt x="4377" y="261871"/>
                </a:lnTo>
                <a:lnTo>
                  <a:pt x="0" y="313181"/>
                </a:lnTo>
                <a:lnTo>
                  <a:pt x="4377" y="364863"/>
                </a:lnTo>
                <a:lnTo>
                  <a:pt x="17459" y="412997"/>
                </a:lnTo>
                <a:lnTo>
                  <a:pt x="39175" y="457693"/>
                </a:lnTo>
                <a:lnTo>
                  <a:pt x="69452" y="499061"/>
                </a:lnTo>
                <a:lnTo>
                  <a:pt x="108216" y="537210"/>
                </a:lnTo>
                <a:lnTo>
                  <a:pt x="117360" y="543905"/>
                </a:lnTo>
                <a:lnTo>
                  <a:pt x="117360" y="313181"/>
                </a:lnTo>
                <a:lnTo>
                  <a:pt x="121944" y="262425"/>
                </a:lnTo>
                <a:lnTo>
                  <a:pt x="135742" y="217455"/>
                </a:lnTo>
                <a:lnTo>
                  <a:pt x="158824" y="178057"/>
                </a:lnTo>
                <a:lnTo>
                  <a:pt x="191262" y="144018"/>
                </a:lnTo>
                <a:lnTo>
                  <a:pt x="232672" y="115573"/>
                </a:lnTo>
                <a:lnTo>
                  <a:pt x="279084" y="95345"/>
                </a:lnTo>
                <a:lnTo>
                  <a:pt x="330356" y="83260"/>
                </a:lnTo>
                <a:lnTo>
                  <a:pt x="386346" y="79248"/>
                </a:lnTo>
                <a:lnTo>
                  <a:pt x="441091" y="83260"/>
                </a:lnTo>
                <a:lnTo>
                  <a:pt x="491121" y="95345"/>
                </a:lnTo>
                <a:lnTo>
                  <a:pt x="536579" y="115573"/>
                </a:lnTo>
                <a:lnTo>
                  <a:pt x="577608" y="144018"/>
                </a:lnTo>
                <a:lnTo>
                  <a:pt x="610045" y="178057"/>
                </a:lnTo>
                <a:lnTo>
                  <a:pt x="633128" y="217455"/>
                </a:lnTo>
                <a:lnTo>
                  <a:pt x="646926" y="262425"/>
                </a:lnTo>
                <a:lnTo>
                  <a:pt x="651510" y="313181"/>
                </a:lnTo>
                <a:lnTo>
                  <a:pt x="651510" y="543936"/>
                </a:lnTo>
                <a:lnTo>
                  <a:pt x="660666" y="537210"/>
                </a:lnTo>
                <a:lnTo>
                  <a:pt x="699425" y="499061"/>
                </a:lnTo>
                <a:lnTo>
                  <a:pt x="729697" y="457693"/>
                </a:lnTo>
                <a:lnTo>
                  <a:pt x="751411" y="412997"/>
                </a:lnTo>
                <a:lnTo>
                  <a:pt x="764493" y="364863"/>
                </a:lnTo>
                <a:lnTo>
                  <a:pt x="768870" y="313181"/>
                </a:lnTo>
                <a:close/>
              </a:path>
              <a:path w="768984" h="627380">
                <a:moveTo>
                  <a:pt x="651510" y="543936"/>
                </a:moveTo>
                <a:lnTo>
                  <a:pt x="651510" y="313181"/>
                </a:lnTo>
                <a:lnTo>
                  <a:pt x="646926" y="364378"/>
                </a:lnTo>
                <a:lnTo>
                  <a:pt x="633128" y="409575"/>
                </a:lnTo>
                <a:lnTo>
                  <a:pt x="610045" y="449056"/>
                </a:lnTo>
                <a:lnTo>
                  <a:pt x="577608" y="483107"/>
                </a:lnTo>
                <a:lnTo>
                  <a:pt x="536579" y="511552"/>
                </a:lnTo>
                <a:lnTo>
                  <a:pt x="491121" y="531780"/>
                </a:lnTo>
                <a:lnTo>
                  <a:pt x="441091" y="543865"/>
                </a:lnTo>
                <a:lnTo>
                  <a:pt x="386346" y="547878"/>
                </a:lnTo>
                <a:lnTo>
                  <a:pt x="330356" y="543865"/>
                </a:lnTo>
                <a:lnTo>
                  <a:pt x="279084" y="531780"/>
                </a:lnTo>
                <a:lnTo>
                  <a:pt x="232672" y="511552"/>
                </a:lnTo>
                <a:lnTo>
                  <a:pt x="191262" y="483107"/>
                </a:lnTo>
                <a:lnTo>
                  <a:pt x="158824" y="449056"/>
                </a:lnTo>
                <a:lnTo>
                  <a:pt x="135742" y="409575"/>
                </a:lnTo>
                <a:lnTo>
                  <a:pt x="121944" y="364378"/>
                </a:lnTo>
                <a:lnTo>
                  <a:pt x="117360" y="313181"/>
                </a:lnTo>
                <a:lnTo>
                  <a:pt x="117360" y="543905"/>
                </a:lnTo>
                <a:lnTo>
                  <a:pt x="187097" y="587276"/>
                </a:lnTo>
                <a:lnTo>
                  <a:pt x="231851" y="604742"/>
                </a:lnTo>
                <a:lnTo>
                  <a:pt x="280033" y="617191"/>
                </a:lnTo>
                <a:lnTo>
                  <a:pt x="331560" y="624645"/>
                </a:lnTo>
                <a:lnTo>
                  <a:pt x="386346" y="627126"/>
                </a:lnTo>
                <a:lnTo>
                  <a:pt x="440056" y="624645"/>
                </a:lnTo>
                <a:lnTo>
                  <a:pt x="490653" y="617191"/>
                </a:lnTo>
                <a:lnTo>
                  <a:pt x="538075" y="604742"/>
                </a:lnTo>
                <a:lnTo>
                  <a:pt x="582259" y="587276"/>
                </a:lnTo>
                <a:lnTo>
                  <a:pt x="623144" y="564772"/>
                </a:lnTo>
                <a:lnTo>
                  <a:pt x="651510" y="543936"/>
                </a:lnTo>
                <a:close/>
              </a:path>
            </a:pathLst>
          </a:custGeom>
          <a:solidFill>
            <a:srgbClr val="003300"/>
          </a:solidFill>
        </p:spPr>
        <p:txBody>
          <a:bodyPr wrap="square" lIns="0" tIns="0" rIns="0" bIns="0" rtlCol="0"/>
          <a:lstStyle/>
          <a:p/>
        </p:txBody>
      </p:sp>
      <p:sp>
        <p:nvSpPr>
          <p:cNvPr id="19" name="object 19"/>
          <p:cNvSpPr/>
          <p:nvPr/>
        </p:nvSpPr>
        <p:spPr>
          <a:xfrm>
            <a:off x="7882001" y="1917192"/>
            <a:ext cx="678180" cy="615950"/>
          </a:xfrm>
          <a:custGeom>
            <a:avLst/>
            <a:gdLst/>
            <a:ahLst/>
            <a:cxnLst/>
            <a:rect l="l" t="t" r="r" b="b"/>
            <a:pathLst>
              <a:path w="678179" h="615950">
                <a:moveTo>
                  <a:pt x="678192" y="306324"/>
                </a:moveTo>
                <a:lnTo>
                  <a:pt x="674175" y="256196"/>
                </a:lnTo>
                <a:lnTo>
                  <a:pt x="662148" y="209982"/>
                </a:lnTo>
                <a:lnTo>
                  <a:pt x="642147" y="167572"/>
                </a:lnTo>
                <a:lnTo>
                  <a:pt x="614209" y="128857"/>
                </a:lnTo>
                <a:lnTo>
                  <a:pt x="578370" y="93725"/>
                </a:lnTo>
                <a:lnTo>
                  <a:pt x="544174" y="68619"/>
                </a:lnTo>
                <a:lnTo>
                  <a:pt x="506245" y="47486"/>
                </a:lnTo>
                <a:lnTo>
                  <a:pt x="464583" y="30284"/>
                </a:lnTo>
                <a:lnTo>
                  <a:pt x="419190" y="16975"/>
                </a:lnTo>
                <a:lnTo>
                  <a:pt x="370064" y="7517"/>
                </a:lnTo>
                <a:lnTo>
                  <a:pt x="317206" y="1872"/>
                </a:lnTo>
                <a:lnTo>
                  <a:pt x="260616" y="0"/>
                </a:lnTo>
                <a:lnTo>
                  <a:pt x="0" y="0"/>
                </a:lnTo>
                <a:lnTo>
                  <a:pt x="0" y="615695"/>
                </a:lnTo>
                <a:lnTo>
                  <a:pt x="104406" y="615695"/>
                </a:lnTo>
                <a:lnTo>
                  <a:pt x="104406" y="79247"/>
                </a:lnTo>
                <a:lnTo>
                  <a:pt x="265175" y="79247"/>
                </a:lnTo>
                <a:lnTo>
                  <a:pt x="319949" y="81637"/>
                </a:lnTo>
                <a:lnTo>
                  <a:pt x="369055" y="88855"/>
                </a:lnTo>
                <a:lnTo>
                  <a:pt x="412491" y="100974"/>
                </a:lnTo>
                <a:lnTo>
                  <a:pt x="450255" y="118067"/>
                </a:lnTo>
                <a:lnTo>
                  <a:pt x="482346" y="140207"/>
                </a:lnTo>
                <a:lnTo>
                  <a:pt x="516471" y="175379"/>
                </a:lnTo>
                <a:lnTo>
                  <a:pt x="541026" y="214693"/>
                </a:lnTo>
                <a:lnTo>
                  <a:pt x="555865" y="258294"/>
                </a:lnTo>
                <a:lnTo>
                  <a:pt x="560844" y="306324"/>
                </a:lnTo>
                <a:lnTo>
                  <a:pt x="560844" y="539305"/>
                </a:lnTo>
                <a:lnTo>
                  <a:pt x="569226" y="533400"/>
                </a:lnTo>
                <a:lnTo>
                  <a:pt x="608064" y="495153"/>
                </a:lnTo>
                <a:lnTo>
                  <a:pt x="638526" y="453469"/>
                </a:lnTo>
                <a:lnTo>
                  <a:pt x="660465" y="408200"/>
                </a:lnTo>
                <a:lnTo>
                  <a:pt x="673736" y="359200"/>
                </a:lnTo>
                <a:lnTo>
                  <a:pt x="678192" y="306324"/>
                </a:lnTo>
                <a:close/>
              </a:path>
              <a:path w="678179" h="615950">
                <a:moveTo>
                  <a:pt x="560844" y="539305"/>
                </a:moveTo>
                <a:lnTo>
                  <a:pt x="560844" y="306324"/>
                </a:lnTo>
                <a:lnTo>
                  <a:pt x="555308" y="356223"/>
                </a:lnTo>
                <a:lnTo>
                  <a:pt x="538841" y="402050"/>
                </a:lnTo>
                <a:lnTo>
                  <a:pt x="511659" y="444019"/>
                </a:lnTo>
                <a:lnTo>
                  <a:pt x="473976" y="482345"/>
                </a:lnTo>
                <a:lnTo>
                  <a:pt x="407957" y="517190"/>
                </a:lnTo>
                <a:lnTo>
                  <a:pt x="364523" y="527937"/>
                </a:lnTo>
                <a:lnTo>
                  <a:pt x="314139" y="534332"/>
                </a:lnTo>
                <a:lnTo>
                  <a:pt x="256806" y="536447"/>
                </a:lnTo>
                <a:lnTo>
                  <a:pt x="104406" y="536447"/>
                </a:lnTo>
                <a:lnTo>
                  <a:pt x="104406" y="615695"/>
                </a:lnTo>
                <a:lnTo>
                  <a:pt x="265175" y="615695"/>
                </a:lnTo>
                <a:lnTo>
                  <a:pt x="330454" y="613462"/>
                </a:lnTo>
                <a:lnTo>
                  <a:pt x="389893" y="606721"/>
                </a:lnTo>
                <a:lnTo>
                  <a:pt x="443490" y="595407"/>
                </a:lnTo>
                <a:lnTo>
                  <a:pt x="491245" y="579458"/>
                </a:lnTo>
                <a:lnTo>
                  <a:pt x="533157" y="558810"/>
                </a:lnTo>
                <a:lnTo>
                  <a:pt x="560844" y="539305"/>
                </a:lnTo>
                <a:close/>
              </a:path>
            </a:pathLst>
          </a:custGeom>
          <a:solidFill>
            <a:srgbClr val="003300"/>
          </a:solidFill>
        </p:spPr>
        <p:txBody>
          <a:bodyPr wrap="square" lIns="0" tIns="0" rIns="0" bIns="0" rtlCol="0"/>
          <a:lstStyle/>
          <a:p/>
        </p:txBody>
      </p:sp>
      <p:sp>
        <p:nvSpPr>
          <p:cNvPr id="20" name="object 20"/>
          <p:cNvSpPr/>
          <p:nvPr/>
        </p:nvSpPr>
        <p:spPr>
          <a:xfrm>
            <a:off x="8637917" y="1913382"/>
            <a:ext cx="765175" cy="623570"/>
          </a:xfrm>
          <a:custGeom>
            <a:avLst/>
            <a:gdLst/>
            <a:ahLst/>
            <a:cxnLst/>
            <a:rect l="l" t="t" r="r" b="b"/>
            <a:pathLst>
              <a:path w="765175" h="623569">
                <a:moveTo>
                  <a:pt x="765048" y="623315"/>
                </a:moveTo>
                <a:lnTo>
                  <a:pt x="435101" y="0"/>
                </a:lnTo>
                <a:lnTo>
                  <a:pt x="330708" y="0"/>
                </a:lnTo>
                <a:lnTo>
                  <a:pt x="307443" y="44695"/>
                </a:lnTo>
                <a:lnTo>
                  <a:pt x="0" y="623316"/>
                </a:lnTo>
                <a:lnTo>
                  <a:pt x="113538" y="623316"/>
                </a:lnTo>
                <a:lnTo>
                  <a:pt x="132747" y="583549"/>
                </a:lnTo>
                <a:lnTo>
                  <a:pt x="172038" y="504586"/>
                </a:lnTo>
                <a:lnTo>
                  <a:pt x="191262" y="464819"/>
                </a:lnTo>
                <a:lnTo>
                  <a:pt x="234683" y="464819"/>
                </a:lnTo>
                <a:lnTo>
                  <a:pt x="234683" y="381761"/>
                </a:lnTo>
                <a:lnTo>
                  <a:pt x="378714" y="97535"/>
                </a:lnTo>
                <a:lnTo>
                  <a:pt x="387083" y="97535"/>
                </a:lnTo>
                <a:lnTo>
                  <a:pt x="530351" y="381761"/>
                </a:lnTo>
                <a:lnTo>
                  <a:pt x="530351" y="464819"/>
                </a:lnTo>
                <a:lnTo>
                  <a:pt x="573786" y="464819"/>
                </a:lnTo>
                <a:lnTo>
                  <a:pt x="652259" y="623315"/>
                </a:lnTo>
                <a:lnTo>
                  <a:pt x="765048" y="623315"/>
                </a:lnTo>
                <a:close/>
              </a:path>
              <a:path w="765175" h="623569">
                <a:moveTo>
                  <a:pt x="530351" y="464819"/>
                </a:moveTo>
                <a:lnTo>
                  <a:pt x="530351" y="381761"/>
                </a:lnTo>
                <a:lnTo>
                  <a:pt x="234683" y="381761"/>
                </a:lnTo>
                <a:lnTo>
                  <a:pt x="234683" y="464819"/>
                </a:lnTo>
                <a:lnTo>
                  <a:pt x="530351" y="464819"/>
                </a:lnTo>
                <a:close/>
              </a:path>
            </a:pathLst>
          </a:custGeom>
          <a:solidFill>
            <a:srgbClr val="003300"/>
          </a:solidFill>
        </p:spPr>
        <p:txBody>
          <a:bodyPr wrap="square" lIns="0" tIns="0" rIns="0" bIns="0" rtlCol="0"/>
          <a:lstStyle/>
          <a:p/>
        </p:txBody>
      </p:sp>
      <p:sp>
        <p:nvSpPr>
          <p:cNvPr id="21" name="object 21"/>
          <p:cNvSpPr txBox="1">
            <a:spLocks noGrp="1"/>
          </p:cNvSpPr>
          <p:nvPr>
            <p:ph type="title"/>
          </p:nvPr>
        </p:nvSpPr>
        <p:spPr>
          <a:xfrm>
            <a:off x="1557661" y="3021329"/>
            <a:ext cx="6948170" cy="621030"/>
          </a:xfrm>
          <a:prstGeom prst="rect"/>
        </p:spPr>
        <p:txBody>
          <a:bodyPr wrap="square" lIns="0" tIns="0" rIns="0" bIns="0" rtlCol="0" vert="horz">
            <a:spAutoFit/>
          </a:bodyPr>
          <a:lstStyle/>
          <a:p>
            <a:pPr marL="12700">
              <a:lnSpc>
                <a:spcPts val="4890"/>
              </a:lnSpc>
            </a:pPr>
            <a:r>
              <a:rPr dirty="0" sz="4200" spc="-235" i="1" u="heavy">
                <a:solidFill>
                  <a:srgbClr val="33339A"/>
                </a:solidFill>
                <a:latin typeface="ＭＳ Ｐゴシック"/>
                <a:cs typeface="ＭＳ Ｐゴシック"/>
              </a:rPr>
              <a:t>持続可能な開発の実現のために</a:t>
            </a:r>
            <a:endParaRPr sz="4200">
              <a:latin typeface="ＭＳ Ｐゴシック"/>
              <a:cs typeface="ＭＳ Ｐゴシック"/>
            </a:endParaRPr>
          </a:p>
        </p:txBody>
      </p:sp>
      <p:sp>
        <p:nvSpPr>
          <p:cNvPr id="22" name="object 22"/>
          <p:cNvSpPr txBox="1"/>
          <p:nvPr/>
        </p:nvSpPr>
        <p:spPr>
          <a:xfrm>
            <a:off x="8766943" y="6513830"/>
            <a:ext cx="1033144" cy="799465"/>
          </a:xfrm>
          <a:prstGeom prst="rect">
            <a:avLst/>
          </a:prstGeom>
        </p:spPr>
        <p:txBody>
          <a:bodyPr wrap="square" lIns="0" tIns="0" rIns="0" bIns="0" rtlCol="0" vert="horz">
            <a:spAutoFit/>
          </a:bodyPr>
          <a:lstStyle/>
          <a:p>
            <a:pPr marL="12700">
              <a:lnSpc>
                <a:spcPts val="3175"/>
              </a:lnSpc>
            </a:pPr>
            <a:r>
              <a:rPr dirty="0" sz="2650" spc="-10">
                <a:solidFill>
                  <a:srgbClr val="0000FF"/>
                </a:solidFill>
                <a:latin typeface="ＭＳ Ｐゴシック"/>
                <a:cs typeface="ＭＳ Ｐゴシック"/>
              </a:rPr>
              <a:t>2005年</a:t>
            </a:r>
            <a:endParaRPr sz="2650">
              <a:latin typeface="ＭＳ Ｐゴシック"/>
              <a:cs typeface="ＭＳ Ｐゴシック"/>
            </a:endParaRPr>
          </a:p>
          <a:p>
            <a:pPr marL="12700">
              <a:lnSpc>
                <a:spcPts val="3115"/>
              </a:lnSpc>
            </a:pPr>
            <a:r>
              <a:rPr dirty="0" sz="2650" spc="-10">
                <a:solidFill>
                  <a:srgbClr val="0000FF"/>
                </a:solidFill>
                <a:latin typeface="ＭＳ Ｐゴシック"/>
                <a:cs typeface="ＭＳ Ｐゴシック"/>
              </a:rPr>
              <a:t>外務省</a:t>
            </a:r>
            <a:endParaRPr sz="2650">
              <a:latin typeface="ＭＳ Ｐゴシック"/>
              <a:cs typeface="ＭＳ Ｐゴシック"/>
            </a:endParaRPr>
          </a:p>
        </p:txBody>
      </p:sp>
      <p:sp>
        <p:nvSpPr>
          <p:cNvPr id="23" name="object 23"/>
          <p:cNvSpPr txBox="1"/>
          <p:nvPr/>
        </p:nvSpPr>
        <p:spPr>
          <a:xfrm>
            <a:off x="391039" y="7160259"/>
            <a:ext cx="2637790" cy="172720"/>
          </a:xfrm>
          <a:prstGeom prst="rect">
            <a:avLst/>
          </a:prstGeom>
        </p:spPr>
        <p:txBody>
          <a:bodyPr wrap="square" lIns="0" tIns="0" rIns="0" bIns="0" rtlCol="0" vert="horz">
            <a:spAutoFit/>
          </a:bodyPr>
          <a:lstStyle/>
          <a:p>
            <a:pPr marL="12700">
              <a:lnSpc>
                <a:spcPct val="100000"/>
              </a:lnSpc>
            </a:pPr>
            <a:r>
              <a:rPr dirty="0" sz="1100" spc="-5">
                <a:latin typeface="ＭＳ Ｐゴシック"/>
                <a:cs typeface="ＭＳ Ｐゴシック"/>
              </a:rPr>
              <a:t>この</a:t>
            </a:r>
            <a:r>
              <a:rPr dirty="0" sz="1100" spc="-10">
                <a:latin typeface="ＭＳ Ｐゴシック"/>
                <a:cs typeface="ＭＳ Ｐゴシック"/>
              </a:rPr>
              <a:t>パ</a:t>
            </a:r>
            <a:r>
              <a:rPr dirty="0" sz="1100" spc="-5">
                <a:latin typeface="ＭＳ Ｐゴシック"/>
                <a:cs typeface="ＭＳ Ｐゴシック"/>
              </a:rPr>
              <a:t>ン</a:t>
            </a:r>
            <a:r>
              <a:rPr dirty="0" sz="1100" spc="-10">
                <a:latin typeface="ＭＳ Ｐゴシック"/>
                <a:cs typeface="ＭＳ Ｐゴシック"/>
              </a:rPr>
              <a:t>フ</a:t>
            </a:r>
            <a:r>
              <a:rPr dirty="0" sz="1100" spc="-5">
                <a:latin typeface="ＭＳ Ｐゴシック"/>
                <a:cs typeface="ＭＳ Ｐゴシック"/>
              </a:rPr>
              <a:t>レ</a:t>
            </a:r>
            <a:r>
              <a:rPr dirty="0" sz="1100" spc="-5">
                <a:latin typeface="ＭＳ Ｐゴシック"/>
                <a:cs typeface="ＭＳ Ｐゴシック"/>
              </a:rPr>
              <a:t>ットは再生</a:t>
            </a:r>
            <a:r>
              <a:rPr dirty="0" sz="1100" spc="-10">
                <a:latin typeface="ＭＳ Ｐゴシック"/>
                <a:cs typeface="ＭＳ Ｐゴシック"/>
              </a:rPr>
              <a:t>紙</a:t>
            </a:r>
            <a:r>
              <a:rPr dirty="0" sz="1100" spc="-5">
                <a:latin typeface="ＭＳ Ｐゴシック"/>
                <a:cs typeface="ＭＳ Ｐゴシック"/>
              </a:rPr>
              <a:t>を</a:t>
            </a:r>
            <a:r>
              <a:rPr dirty="0" sz="1100" spc="-10">
                <a:latin typeface="ＭＳ Ｐゴシック"/>
                <a:cs typeface="ＭＳ Ｐゴシック"/>
              </a:rPr>
              <a:t>使</a:t>
            </a:r>
            <a:r>
              <a:rPr dirty="0" sz="1100" spc="-10">
                <a:latin typeface="ＭＳ Ｐゴシック"/>
                <a:cs typeface="ＭＳ Ｐゴシック"/>
              </a:rPr>
              <a:t>用</a:t>
            </a:r>
            <a:r>
              <a:rPr dirty="0" sz="1100">
                <a:latin typeface="ＭＳ Ｐゴシック"/>
                <a:cs typeface="ＭＳ Ｐゴシック"/>
              </a:rPr>
              <a:t>し</a:t>
            </a:r>
            <a:r>
              <a:rPr dirty="0" sz="1100" spc="-5">
                <a:latin typeface="ＭＳ Ｐゴシック"/>
                <a:cs typeface="ＭＳ Ｐゴシック"/>
              </a:rPr>
              <a:t>て</a:t>
            </a:r>
            <a:r>
              <a:rPr dirty="0" sz="1100" spc="-10">
                <a:latin typeface="ＭＳ Ｐゴシック"/>
                <a:cs typeface="ＭＳ Ｐゴシック"/>
              </a:rPr>
              <a:t>い</a:t>
            </a:r>
            <a:r>
              <a:rPr dirty="0" sz="1100" spc="-5">
                <a:latin typeface="ＭＳ Ｐゴシック"/>
                <a:cs typeface="ＭＳ Ｐゴシック"/>
              </a:rPr>
              <a:t>ます。</a:t>
            </a:r>
            <a:endParaRPr sz="1100">
              <a:latin typeface="ＭＳ Ｐゴシック"/>
              <a:cs typeface="ＭＳ Ｐゴシック"/>
            </a:endParaRPr>
          </a:p>
        </p:txBody>
      </p:sp>
      <p:sp>
        <p:nvSpPr>
          <p:cNvPr id="24" name="object 24"/>
          <p:cNvSpPr/>
          <p:nvPr/>
        </p:nvSpPr>
        <p:spPr>
          <a:xfrm>
            <a:off x="2023751" y="3958589"/>
            <a:ext cx="5950457" cy="3010661"/>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09911" y="1070864"/>
            <a:ext cx="4030345" cy="4048760"/>
          </a:xfrm>
          <a:prstGeom prst="rect">
            <a:avLst/>
          </a:prstGeom>
        </p:spPr>
        <p:txBody>
          <a:bodyPr wrap="square" lIns="0" tIns="0" rIns="0" bIns="0" rtlCol="0" vert="horz">
            <a:spAutoFit/>
          </a:bodyPr>
          <a:lstStyle/>
          <a:p>
            <a:pPr marL="12700" marR="19685">
              <a:lnSpc>
                <a:spcPts val="1700"/>
              </a:lnSpc>
            </a:pPr>
            <a:r>
              <a:rPr dirty="0" sz="1750" spc="10" u="sng">
                <a:solidFill>
                  <a:srgbClr val="4A3BD4"/>
                </a:solidFill>
                <a:latin typeface="ＭＳ Ｐゴシック"/>
                <a:cs typeface="ＭＳ Ｐゴシック"/>
              </a:rPr>
              <a:t>ボルネオ生物多様性・生態系保全プログラ </a:t>
            </a:r>
            <a:r>
              <a:rPr dirty="0" sz="1750" spc="10" u="sng">
                <a:solidFill>
                  <a:srgbClr val="4A3BD4"/>
                </a:solidFill>
                <a:latin typeface="ＭＳ Ｐゴシック"/>
                <a:cs typeface="ＭＳ Ｐゴシック"/>
              </a:rPr>
              <a:t>ム</a:t>
            </a:r>
            <a:r>
              <a:rPr dirty="0" sz="1750" spc="-80" u="sng">
                <a:solidFill>
                  <a:srgbClr val="4A3BD4"/>
                </a:solidFill>
                <a:latin typeface="ＭＳ Ｐゴシック"/>
                <a:cs typeface="ＭＳ Ｐゴシック"/>
              </a:rPr>
              <a:t> </a:t>
            </a:r>
            <a:r>
              <a:rPr dirty="0" sz="1750" u="sng">
                <a:solidFill>
                  <a:srgbClr val="4A3BD4"/>
                </a:solidFill>
                <a:latin typeface="ＭＳ Ｐゴシック"/>
                <a:cs typeface="ＭＳ Ｐゴシック"/>
              </a:rPr>
              <a:t>（</a:t>
            </a:r>
            <a:r>
              <a:rPr dirty="0" sz="1750" spc="5" u="sng">
                <a:solidFill>
                  <a:srgbClr val="4A3BD4"/>
                </a:solidFill>
                <a:latin typeface="ＭＳ Ｐゴシック"/>
                <a:cs typeface="ＭＳ Ｐゴシック"/>
              </a:rPr>
              <a:t>マレーシア</a:t>
            </a:r>
            <a:r>
              <a:rPr dirty="0" sz="1750" u="sng">
                <a:solidFill>
                  <a:srgbClr val="4A3BD4"/>
                </a:solidFill>
                <a:latin typeface="ＭＳ Ｐゴシック"/>
                <a:cs typeface="ＭＳ Ｐゴシック"/>
              </a:rPr>
              <a:t>）</a:t>
            </a:r>
            <a:endParaRPr sz="1750">
              <a:latin typeface="ＭＳ Ｐゴシック"/>
              <a:cs typeface="ＭＳ Ｐゴシック"/>
            </a:endParaRPr>
          </a:p>
          <a:p>
            <a:pPr marL="12700">
              <a:lnSpc>
                <a:spcPts val="1560"/>
              </a:lnSpc>
            </a:pPr>
            <a:r>
              <a:rPr dirty="0" sz="1300" spc="20">
                <a:latin typeface="ＭＳ Ｐゴシック"/>
                <a:cs typeface="ＭＳ Ｐゴシック"/>
              </a:rPr>
              <a:t>技術協力</a:t>
            </a:r>
            <a:endParaRPr sz="1300">
              <a:latin typeface="ＭＳ Ｐゴシック"/>
              <a:cs typeface="ＭＳ Ｐゴシック"/>
            </a:endParaRPr>
          </a:p>
          <a:p>
            <a:pPr marL="12700">
              <a:lnSpc>
                <a:spcPct val="100000"/>
              </a:lnSpc>
              <a:spcBef>
                <a:spcPts val="5"/>
              </a:spcBef>
            </a:pPr>
            <a:r>
              <a:rPr dirty="0" sz="1550" spc="-10">
                <a:solidFill>
                  <a:srgbClr val="3363FF"/>
                </a:solidFill>
                <a:latin typeface="ＭＳ Ｐゴシック"/>
                <a:cs typeface="ＭＳ Ｐゴシック"/>
              </a:rPr>
              <a:t>自然環境保全を総合的に推進する協力</a:t>
            </a:r>
            <a:endParaRPr sz="1550">
              <a:latin typeface="ＭＳ Ｐゴシック"/>
              <a:cs typeface="ＭＳ Ｐゴシック"/>
            </a:endParaRPr>
          </a:p>
          <a:p>
            <a:pPr marL="12700" marR="5080" indent="111125">
              <a:lnSpc>
                <a:spcPct val="112200"/>
              </a:lnSpc>
              <a:spcBef>
                <a:spcPts val="215"/>
              </a:spcBef>
            </a:pPr>
            <a:r>
              <a:rPr dirty="0" sz="1300" spc="5">
                <a:latin typeface="ＭＳ Ｐゴシック"/>
                <a:cs typeface="ＭＳ Ｐゴシック"/>
              </a:rPr>
              <a:t>2003</a:t>
            </a:r>
            <a:r>
              <a:rPr dirty="0" sz="1300" spc="15">
                <a:latin typeface="ＭＳ Ｐゴシック"/>
                <a:cs typeface="ＭＳ Ｐゴシック"/>
              </a:rPr>
              <a:t>年度ま</a:t>
            </a:r>
            <a:r>
              <a:rPr dirty="0" sz="1300" spc="20">
                <a:latin typeface="ＭＳ Ｐゴシック"/>
                <a:cs typeface="ＭＳ Ｐゴシック"/>
              </a:rPr>
              <a:t>で</a:t>
            </a:r>
            <a:r>
              <a:rPr dirty="0" sz="1300" spc="15">
                <a:latin typeface="ＭＳ Ｐゴシック"/>
                <a:cs typeface="ＭＳ Ｐゴシック"/>
              </a:rPr>
              <a:t>実施して</a:t>
            </a:r>
            <a:r>
              <a:rPr dirty="0" sz="1300" spc="20">
                <a:latin typeface="ＭＳ Ｐゴシック"/>
                <a:cs typeface="ＭＳ Ｐゴシック"/>
              </a:rPr>
              <a:t>きた</a:t>
            </a:r>
            <a:r>
              <a:rPr dirty="0" sz="1300" spc="10">
                <a:latin typeface="ＭＳ Ｐゴシック"/>
                <a:cs typeface="ＭＳ Ｐゴシック"/>
              </a:rPr>
              <a:t>「</a:t>
            </a:r>
            <a:r>
              <a:rPr dirty="0" sz="1300" spc="15">
                <a:latin typeface="ＭＳ Ｐゴシック"/>
                <a:cs typeface="ＭＳ Ｐゴシック"/>
              </a:rPr>
              <a:t>イン</a:t>
            </a:r>
            <a:r>
              <a:rPr dirty="0" sz="1300" spc="10">
                <a:latin typeface="ＭＳ Ｐゴシック"/>
                <a:cs typeface="ＭＳ Ｐゴシック"/>
              </a:rPr>
              <a:t>ド</a:t>
            </a:r>
            <a:r>
              <a:rPr dirty="0" sz="1300" spc="15">
                <a:latin typeface="ＭＳ Ｐゴシック"/>
                <a:cs typeface="ＭＳ Ｐゴシック"/>
              </a:rPr>
              <a:t>ネシア生物多様性保 全プロジ</a:t>
            </a:r>
            <a:r>
              <a:rPr dirty="0" sz="1300" spc="10">
                <a:latin typeface="ＭＳ Ｐゴシック"/>
                <a:cs typeface="ＭＳ Ｐゴシック"/>
              </a:rPr>
              <a:t>ェ</a:t>
            </a:r>
            <a:r>
              <a:rPr dirty="0" sz="1300" spc="15">
                <a:latin typeface="ＭＳ Ｐゴシック"/>
                <a:cs typeface="ＭＳ Ｐゴシック"/>
              </a:rPr>
              <a:t>ク</a:t>
            </a:r>
            <a:r>
              <a:rPr dirty="0" sz="1300" spc="10">
                <a:latin typeface="ＭＳ Ｐゴシック"/>
                <a:cs typeface="ＭＳ Ｐゴシック"/>
              </a:rPr>
              <a:t>ト</a:t>
            </a:r>
            <a:r>
              <a:rPr dirty="0" sz="1300" spc="5">
                <a:latin typeface="ＭＳ Ｐゴシック"/>
                <a:cs typeface="ＭＳ Ｐゴシック"/>
              </a:rPr>
              <a:t>」</a:t>
            </a:r>
            <a:r>
              <a:rPr dirty="0" sz="1300" spc="15">
                <a:latin typeface="ＭＳ Ｐゴシック"/>
                <a:cs typeface="ＭＳ Ｐゴシック"/>
              </a:rPr>
              <a:t>の経験を踏ま</a:t>
            </a:r>
            <a:r>
              <a:rPr dirty="0" sz="1300" spc="20">
                <a:latin typeface="ＭＳ Ｐゴシック"/>
                <a:cs typeface="ＭＳ Ｐゴシック"/>
              </a:rPr>
              <a:t>え</a:t>
            </a:r>
            <a:r>
              <a:rPr dirty="0" sz="1300" spc="5">
                <a:latin typeface="ＭＳ Ｐゴシック"/>
                <a:cs typeface="ＭＳ Ｐゴシック"/>
              </a:rPr>
              <a:t>、</a:t>
            </a:r>
            <a:r>
              <a:rPr dirty="0" sz="1300" spc="10">
                <a:latin typeface="ＭＳ Ｐゴシック"/>
                <a:cs typeface="ＭＳ Ｐゴシック"/>
              </a:rPr>
              <a:t>「</a:t>
            </a:r>
            <a:r>
              <a:rPr dirty="0" sz="1300" spc="15">
                <a:latin typeface="ＭＳ Ｐゴシック"/>
                <a:cs typeface="ＭＳ Ｐゴシック"/>
              </a:rPr>
              <a:t>ボルネオ生物多様性</a:t>
            </a:r>
            <a:r>
              <a:rPr dirty="0" sz="1300" spc="10">
                <a:latin typeface="ＭＳ Ｐゴシック"/>
                <a:cs typeface="ＭＳ Ｐゴシック"/>
              </a:rPr>
              <a:t>・ </a:t>
            </a:r>
            <a:r>
              <a:rPr dirty="0" sz="1300" spc="15">
                <a:latin typeface="ＭＳ Ｐゴシック"/>
                <a:cs typeface="ＭＳ Ｐゴシック"/>
              </a:rPr>
              <a:t>生態系保全プログラム</a:t>
            </a:r>
            <a:r>
              <a:rPr dirty="0" sz="1300" spc="5">
                <a:latin typeface="ＭＳ Ｐゴシック"/>
                <a:cs typeface="ＭＳ Ｐゴシック"/>
              </a:rPr>
              <a:t>」</a:t>
            </a:r>
            <a:r>
              <a:rPr dirty="0" sz="1300" spc="15">
                <a:latin typeface="ＭＳ Ｐゴシック"/>
                <a:cs typeface="ＭＳ Ｐゴシック"/>
              </a:rPr>
              <a:t>を</a:t>
            </a:r>
            <a:r>
              <a:rPr dirty="0" sz="1300" spc="20">
                <a:latin typeface="ＭＳ Ｐゴシック"/>
                <a:cs typeface="ＭＳ Ｐゴシック"/>
              </a:rPr>
              <a:t>マ</a:t>
            </a:r>
            <a:r>
              <a:rPr dirty="0" sz="1300" spc="15">
                <a:latin typeface="ＭＳ Ｐゴシック"/>
                <a:cs typeface="ＭＳ Ｐゴシック"/>
              </a:rPr>
              <a:t>レーシアのサバ州におい</a:t>
            </a:r>
            <a:r>
              <a:rPr dirty="0" sz="1300" spc="20">
                <a:latin typeface="ＭＳ Ｐゴシック"/>
                <a:cs typeface="ＭＳ Ｐゴシック"/>
              </a:rPr>
              <a:t>て</a:t>
            </a:r>
            <a:r>
              <a:rPr dirty="0" sz="1300" spc="10">
                <a:latin typeface="ＭＳ Ｐゴシック"/>
                <a:cs typeface="ＭＳ Ｐゴシック"/>
              </a:rPr>
              <a:t>５  </a:t>
            </a:r>
            <a:r>
              <a:rPr dirty="0" sz="1300" spc="15">
                <a:latin typeface="ＭＳ Ｐゴシック"/>
                <a:cs typeface="ＭＳ Ｐゴシック"/>
              </a:rPr>
              <a:t>年間の予定で</a:t>
            </a:r>
            <a:r>
              <a:rPr dirty="0" sz="1300" spc="5">
                <a:latin typeface="ＭＳ Ｐゴシック"/>
                <a:cs typeface="ＭＳ Ｐゴシック"/>
              </a:rPr>
              <a:t>2002</a:t>
            </a:r>
            <a:r>
              <a:rPr dirty="0" sz="1300" spc="15">
                <a:latin typeface="ＭＳ Ｐゴシック"/>
                <a:cs typeface="ＭＳ Ｐゴシック"/>
              </a:rPr>
              <a:t>年に開始し</a:t>
            </a:r>
            <a:r>
              <a:rPr dirty="0" sz="1300" spc="25">
                <a:latin typeface="ＭＳ Ｐゴシック"/>
                <a:cs typeface="ＭＳ Ｐゴシック"/>
              </a:rPr>
              <a:t>ま</a:t>
            </a:r>
            <a:r>
              <a:rPr dirty="0" sz="1300" spc="10">
                <a:latin typeface="ＭＳ Ｐゴシック"/>
                <a:cs typeface="ＭＳ Ｐゴシック"/>
              </a:rPr>
              <a:t>し</a:t>
            </a:r>
            <a:r>
              <a:rPr dirty="0" sz="1300" spc="20">
                <a:latin typeface="ＭＳ Ｐゴシック"/>
                <a:cs typeface="ＭＳ Ｐゴシック"/>
              </a:rPr>
              <a:t>た。</a:t>
            </a:r>
            <a:r>
              <a:rPr dirty="0" sz="1300" spc="10">
                <a:latin typeface="ＭＳ Ｐゴシック"/>
                <a:cs typeface="ＭＳ Ｐゴシック"/>
              </a:rPr>
              <a:t>こ</a:t>
            </a:r>
            <a:r>
              <a:rPr dirty="0" sz="1300" spc="15">
                <a:latin typeface="ＭＳ Ｐゴシック"/>
                <a:cs typeface="ＭＳ Ｐゴシック"/>
              </a:rPr>
              <a:t>のプロジ</a:t>
            </a:r>
            <a:r>
              <a:rPr dirty="0" sz="1300" spc="10">
                <a:latin typeface="ＭＳ Ｐゴシック"/>
                <a:cs typeface="ＭＳ Ｐゴシック"/>
              </a:rPr>
              <a:t>ェ</a:t>
            </a:r>
            <a:r>
              <a:rPr dirty="0" sz="1300" spc="15">
                <a:latin typeface="ＭＳ Ｐゴシック"/>
                <a:cs typeface="ＭＳ Ｐゴシック"/>
              </a:rPr>
              <a:t>ク</a:t>
            </a:r>
            <a:r>
              <a:rPr dirty="0" sz="1300" spc="10">
                <a:latin typeface="ＭＳ Ｐゴシック"/>
                <a:cs typeface="ＭＳ Ｐゴシック"/>
              </a:rPr>
              <a:t>ト</a:t>
            </a:r>
            <a:r>
              <a:rPr dirty="0" sz="1300" spc="15">
                <a:latin typeface="ＭＳ Ｐゴシック"/>
                <a:cs typeface="ＭＳ Ｐゴシック"/>
              </a:rPr>
              <a:t>の </a:t>
            </a:r>
            <a:r>
              <a:rPr dirty="0" sz="1300" spc="20">
                <a:latin typeface="ＭＳ Ｐゴシック"/>
                <a:cs typeface="ＭＳ Ｐゴシック"/>
              </a:rPr>
              <a:t>目標は</a:t>
            </a:r>
            <a:r>
              <a:rPr dirty="0" sz="1300" spc="10">
                <a:latin typeface="ＭＳ Ｐゴシック"/>
                <a:cs typeface="ＭＳ Ｐゴシック"/>
              </a:rPr>
              <a:t>、</a:t>
            </a:r>
            <a:r>
              <a:rPr dirty="0" sz="1300" spc="20">
                <a:latin typeface="ＭＳ Ｐゴシック"/>
                <a:cs typeface="ＭＳ Ｐゴシック"/>
              </a:rPr>
              <a:t>教育</a:t>
            </a:r>
            <a:r>
              <a:rPr dirty="0" sz="1300" spc="10">
                <a:latin typeface="ＭＳ Ｐゴシック"/>
                <a:cs typeface="ＭＳ Ｐゴシック"/>
              </a:rPr>
              <a:t>・</a:t>
            </a:r>
            <a:r>
              <a:rPr dirty="0" sz="1300" spc="20">
                <a:latin typeface="ＭＳ Ｐゴシック"/>
                <a:cs typeface="ＭＳ Ｐゴシック"/>
              </a:rPr>
              <a:t>研究</a:t>
            </a:r>
            <a:r>
              <a:rPr dirty="0" sz="1300" spc="10">
                <a:latin typeface="ＭＳ Ｐゴシック"/>
                <a:cs typeface="ＭＳ Ｐゴシック"/>
              </a:rPr>
              <a:t>、</a:t>
            </a:r>
            <a:r>
              <a:rPr dirty="0" sz="1300" spc="20">
                <a:latin typeface="ＭＳ Ｐゴシック"/>
                <a:cs typeface="ＭＳ Ｐゴシック"/>
              </a:rPr>
              <a:t>行政</a:t>
            </a:r>
            <a:r>
              <a:rPr dirty="0" sz="1300" spc="15">
                <a:latin typeface="ＭＳ Ｐゴシック"/>
                <a:cs typeface="ＭＳ Ｐゴシック"/>
              </a:rPr>
              <a:t>、環境啓発を統合し</a:t>
            </a:r>
            <a:r>
              <a:rPr dirty="0" sz="1300" spc="25">
                <a:latin typeface="ＭＳ Ｐゴシック"/>
                <a:cs typeface="ＭＳ Ｐゴシック"/>
              </a:rPr>
              <a:t>た</a:t>
            </a:r>
            <a:r>
              <a:rPr dirty="0" sz="1300" spc="20">
                <a:latin typeface="ＭＳ Ｐゴシック"/>
                <a:cs typeface="ＭＳ Ｐゴシック"/>
              </a:rPr>
              <a:t>自然環 </a:t>
            </a:r>
            <a:r>
              <a:rPr dirty="0" sz="1300" spc="15">
                <a:latin typeface="ＭＳ Ｐゴシック"/>
                <a:cs typeface="ＭＳ Ｐゴシック"/>
              </a:rPr>
              <a:t>境保全のための包括的</a:t>
            </a:r>
            <a:r>
              <a:rPr dirty="0" sz="1300" spc="20">
                <a:latin typeface="ＭＳ Ｐゴシック"/>
                <a:cs typeface="ＭＳ Ｐゴシック"/>
              </a:rPr>
              <a:t>な</a:t>
            </a:r>
            <a:r>
              <a:rPr dirty="0" sz="1300" spc="15">
                <a:latin typeface="ＭＳ Ｐゴシック"/>
                <a:cs typeface="ＭＳ Ｐゴシック"/>
              </a:rPr>
              <a:t>手法</a:t>
            </a:r>
            <a:r>
              <a:rPr dirty="0" sz="1300" spc="5">
                <a:latin typeface="ＭＳ Ｐゴシック"/>
                <a:cs typeface="ＭＳ Ｐゴシック"/>
              </a:rPr>
              <a:t>・</a:t>
            </a:r>
            <a:r>
              <a:rPr dirty="0" sz="1300" spc="15">
                <a:latin typeface="ＭＳ Ｐゴシック"/>
                <a:cs typeface="ＭＳ Ｐゴシック"/>
              </a:rPr>
              <a:t>体制を持続可能なか</a:t>
            </a:r>
            <a:r>
              <a:rPr dirty="0" sz="1300" spc="20">
                <a:latin typeface="ＭＳ Ｐゴシック"/>
                <a:cs typeface="ＭＳ Ｐゴシック"/>
              </a:rPr>
              <a:t>た</a:t>
            </a:r>
            <a:r>
              <a:rPr dirty="0" sz="1300" spc="15">
                <a:latin typeface="ＭＳ Ｐゴシック"/>
                <a:cs typeface="ＭＳ Ｐゴシック"/>
              </a:rPr>
              <a:t>ち で確立させること</a:t>
            </a:r>
            <a:r>
              <a:rPr dirty="0" sz="1300" spc="30">
                <a:latin typeface="ＭＳ Ｐゴシック"/>
                <a:cs typeface="ＭＳ Ｐゴシック"/>
              </a:rPr>
              <a:t>で</a:t>
            </a:r>
            <a:r>
              <a:rPr dirty="0" sz="1300" spc="10">
                <a:latin typeface="ＭＳ Ｐゴシック"/>
                <a:cs typeface="ＭＳ Ｐゴシック"/>
              </a:rPr>
              <a:t>す。</a:t>
            </a:r>
            <a:r>
              <a:rPr dirty="0" sz="1300" spc="15">
                <a:latin typeface="ＭＳ Ｐゴシック"/>
                <a:cs typeface="ＭＳ Ｐゴシック"/>
              </a:rPr>
              <a:t>このよ</a:t>
            </a:r>
            <a:r>
              <a:rPr dirty="0" sz="1300" spc="10">
                <a:latin typeface="ＭＳ Ｐゴシック"/>
                <a:cs typeface="ＭＳ Ｐゴシック"/>
              </a:rPr>
              <a:t>う</a:t>
            </a:r>
            <a:r>
              <a:rPr dirty="0" sz="1300" spc="15">
                <a:latin typeface="ＭＳ Ｐゴシック"/>
                <a:cs typeface="ＭＳ Ｐゴシック"/>
              </a:rPr>
              <a:t>な多面的な取</a:t>
            </a:r>
            <a:r>
              <a:rPr dirty="0" sz="1300" spc="10">
                <a:latin typeface="ＭＳ Ｐゴシック"/>
                <a:cs typeface="ＭＳ Ｐゴシック"/>
              </a:rPr>
              <a:t>り</a:t>
            </a:r>
            <a:r>
              <a:rPr dirty="0" sz="1300" spc="15">
                <a:latin typeface="ＭＳ Ｐゴシック"/>
                <a:cs typeface="ＭＳ Ｐゴシック"/>
              </a:rPr>
              <a:t>組みによ </a:t>
            </a:r>
            <a:r>
              <a:rPr dirty="0" sz="1300" spc="10">
                <a:latin typeface="ＭＳ Ｐゴシック"/>
                <a:cs typeface="ＭＳ Ｐゴシック"/>
              </a:rPr>
              <a:t>り、</a:t>
            </a:r>
            <a:r>
              <a:rPr dirty="0" sz="1300" spc="20">
                <a:latin typeface="ＭＳ Ｐゴシック"/>
                <a:cs typeface="ＭＳ Ｐゴシック"/>
              </a:rPr>
              <a:t>サバ州の生態系が保全され</a:t>
            </a:r>
            <a:r>
              <a:rPr dirty="0" sz="1300" spc="15">
                <a:latin typeface="ＭＳ Ｐゴシック"/>
                <a:cs typeface="ＭＳ Ｐゴシック"/>
              </a:rPr>
              <a:t>るこ</a:t>
            </a:r>
            <a:r>
              <a:rPr dirty="0" sz="1300" spc="10">
                <a:latin typeface="ＭＳ Ｐゴシック"/>
                <a:cs typeface="ＭＳ Ｐゴシック"/>
              </a:rPr>
              <a:t>と</a:t>
            </a:r>
            <a:r>
              <a:rPr dirty="0" sz="1300" spc="25">
                <a:latin typeface="ＭＳ Ｐゴシック"/>
                <a:cs typeface="ＭＳ Ｐゴシック"/>
              </a:rPr>
              <a:t>が</a:t>
            </a:r>
            <a:r>
              <a:rPr dirty="0" sz="1300" spc="15">
                <a:latin typeface="ＭＳ Ｐゴシック"/>
                <a:cs typeface="ＭＳ Ｐゴシック"/>
              </a:rPr>
              <a:t>期待され</a:t>
            </a:r>
            <a:r>
              <a:rPr dirty="0" sz="1300" spc="20">
                <a:latin typeface="ＭＳ Ｐゴシック"/>
                <a:cs typeface="ＭＳ Ｐゴシック"/>
              </a:rPr>
              <a:t>てい</a:t>
            </a:r>
            <a:r>
              <a:rPr dirty="0" sz="1300" spc="15">
                <a:latin typeface="ＭＳ Ｐゴシック"/>
                <a:cs typeface="ＭＳ Ｐゴシック"/>
              </a:rPr>
              <a:t>ま </a:t>
            </a:r>
            <a:r>
              <a:rPr dirty="0" sz="1300" spc="10">
                <a:latin typeface="ＭＳ Ｐゴシック"/>
                <a:cs typeface="ＭＳ Ｐゴシック"/>
              </a:rPr>
              <a:t>す。</a:t>
            </a:r>
            <a:endParaRPr sz="1300">
              <a:latin typeface="ＭＳ Ｐゴシック"/>
              <a:cs typeface="ＭＳ Ｐゴシック"/>
            </a:endParaRPr>
          </a:p>
          <a:p>
            <a:pPr marL="12700" marR="12700" indent="111125">
              <a:lnSpc>
                <a:spcPct val="112100"/>
              </a:lnSpc>
              <a:spcBef>
                <a:spcPts val="310"/>
              </a:spcBef>
            </a:pPr>
            <a:r>
              <a:rPr dirty="0" sz="1300" spc="25">
                <a:latin typeface="ＭＳ Ｐゴシック"/>
                <a:cs typeface="ＭＳ Ｐゴシック"/>
              </a:rPr>
              <a:t>協</a:t>
            </a:r>
            <a:r>
              <a:rPr dirty="0" sz="1300" spc="20">
                <a:latin typeface="ＭＳ Ｐゴシック"/>
                <a:cs typeface="ＭＳ Ｐゴシック"/>
              </a:rPr>
              <a:t>力開始後</a:t>
            </a:r>
            <a:r>
              <a:rPr dirty="0" sz="1300" spc="10">
                <a:latin typeface="ＭＳ Ｐゴシック"/>
                <a:cs typeface="ＭＳ Ｐゴシック"/>
              </a:rPr>
              <a:t>、</a:t>
            </a:r>
            <a:r>
              <a:rPr dirty="0" sz="1300" spc="20">
                <a:latin typeface="ＭＳ Ｐゴシック"/>
                <a:cs typeface="ＭＳ Ｐゴシック"/>
              </a:rPr>
              <a:t>関連機関の連携強化やサバ州の人々の </a:t>
            </a:r>
            <a:r>
              <a:rPr dirty="0" sz="1300" spc="15">
                <a:latin typeface="ＭＳ Ｐゴシック"/>
                <a:cs typeface="ＭＳ Ｐゴシック"/>
              </a:rPr>
              <a:t>自然環境に対する意識の向上が認</a:t>
            </a:r>
            <a:r>
              <a:rPr dirty="0" sz="1300" spc="20">
                <a:latin typeface="ＭＳ Ｐゴシック"/>
                <a:cs typeface="ＭＳ Ｐゴシック"/>
              </a:rPr>
              <a:t>め</a:t>
            </a:r>
            <a:r>
              <a:rPr dirty="0" sz="1300" spc="15">
                <a:latin typeface="ＭＳ Ｐゴシック"/>
                <a:cs typeface="ＭＳ Ｐゴシック"/>
              </a:rPr>
              <a:t>られ</a:t>
            </a:r>
            <a:r>
              <a:rPr dirty="0" sz="1300" spc="20">
                <a:latin typeface="ＭＳ Ｐゴシック"/>
                <a:cs typeface="ＭＳ Ｐゴシック"/>
              </a:rPr>
              <a:t>てお</a:t>
            </a:r>
            <a:r>
              <a:rPr dirty="0" sz="1300" spc="10">
                <a:latin typeface="ＭＳ Ｐゴシック"/>
                <a:cs typeface="ＭＳ Ｐゴシック"/>
              </a:rPr>
              <a:t>り、</a:t>
            </a:r>
            <a:r>
              <a:rPr dirty="0" sz="1300" spc="20">
                <a:latin typeface="ＭＳ Ｐゴシック"/>
                <a:cs typeface="ＭＳ Ｐゴシック"/>
              </a:rPr>
              <a:t>具体的 </a:t>
            </a:r>
            <a:r>
              <a:rPr dirty="0" sz="1300" spc="15">
                <a:latin typeface="ＭＳ Ｐゴシック"/>
                <a:cs typeface="ＭＳ Ｐゴシック"/>
              </a:rPr>
              <a:t>な成果</a:t>
            </a:r>
            <a:r>
              <a:rPr dirty="0" sz="1300" spc="20">
                <a:latin typeface="ＭＳ Ｐゴシック"/>
                <a:cs typeface="ＭＳ Ｐゴシック"/>
              </a:rPr>
              <a:t>と</a:t>
            </a:r>
            <a:r>
              <a:rPr dirty="0" sz="1300" spc="15">
                <a:latin typeface="ＭＳ Ｐゴシック"/>
                <a:cs typeface="ＭＳ Ｐゴシック"/>
              </a:rPr>
              <a:t>し</a:t>
            </a:r>
            <a:r>
              <a:rPr dirty="0" sz="1300" spc="20">
                <a:latin typeface="ＭＳ Ｐゴシック"/>
                <a:cs typeface="ＭＳ Ｐゴシック"/>
              </a:rPr>
              <a:t>て</a:t>
            </a:r>
            <a:r>
              <a:rPr dirty="0" sz="1300" spc="10">
                <a:latin typeface="ＭＳ Ｐゴシック"/>
                <a:cs typeface="ＭＳ Ｐゴシック"/>
              </a:rPr>
              <a:t>、</a:t>
            </a:r>
            <a:r>
              <a:rPr dirty="0" sz="1300" spc="15">
                <a:latin typeface="ＭＳ Ｐゴシック"/>
                <a:cs typeface="ＭＳ Ｐゴシック"/>
              </a:rPr>
              <a:t>住民に配慮し</a:t>
            </a:r>
            <a:r>
              <a:rPr dirty="0" sz="1300" spc="25">
                <a:latin typeface="ＭＳ Ｐゴシック"/>
                <a:cs typeface="ＭＳ Ｐゴシック"/>
              </a:rPr>
              <a:t>た</a:t>
            </a:r>
            <a:r>
              <a:rPr dirty="0" sz="1300" spc="20">
                <a:latin typeface="ＭＳ Ｐゴシック"/>
                <a:cs typeface="ＭＳ Ｐゴシック"/>
              </a:rPr>
              <a:t>公園づ</a:t>
            </a:r>
            <a:r>
              <a:rPr dirty="0" sz="1300" spc="15">
                <a:latin typeface="ＭＳ Ｐゴシック"/>
                <a:cs typeface="ＭＳ Ｐゴシック"/>
              </a:rPr>
              <a:t>くり</a:t>
            </a:r>
            <a:r>
              <a:rPr dirty="0" sz="1300" spc="10">
                <a:latin typeface="ＭＳ Ｐゴシック"/>
                <a:cs typeface="ＭＳ Ｐゴシック"/>
              </a:rPr>
              <a:t>、</a:t>
            </a:r>
            <a:r>
              <a:rPr dirty="0" sz="1300" spc="20">
                <a:latin typeface="ＭＳ Ｐゴシック"/>
                <a:cs typeface="ＭＳ Ｐゴシック"/>
              </a:rPr>
              <a:t>保護区管理計 画の策定</a:t>
            </a:r>
            <a:r>
              <a:rPr dirty="0" sz="1300" spc="10">
                <a:latin typeface="ＭＳ Ｐゴシック"/>
                <a:cs typeface="ＭＳ Ｐゴシック"/>
              </a:rPr>
              <a:t>、</a:t>
            </a:r>
            <a:r>
              <a:rPr dirty="0" sz="1300" spc="20">
                <a:latin typeface="ＭＳ Ｐゴシック"/>
                <a:cs typeface="ＭＳ Ｐゴシック"/>
              </a:rPr>
              <a:t>新</a:t>
            </a:r>
            <a:r>
              <a:rPr dirty="0" sz="1300" spc="15">
                <a:latin typeface="ＭＳ Ｐゴシック"/>
                <a:cs typeface="ＭＳ Ｐゴシック"/>
              </a:rPr>
              <a:t>しい</a:t>
            </a:r>
            <a:r>
              <a:rPr dirty="0" sz="1300" spc="20">
                <a:latin typeface="ＭＳ Ｐゴシック"/>
                <a:cs typeface="ＭＳ Ｐゴシック"/>
              </a:rPr>
              <a:t>保護区の設置な</a:t>
            </a:r>
            <a:r>
              <a:rPr dirty="0" sz="1300" spc="15">
                <a:latin typeface="ＭＳ Ｐゴシック"/>
                <a:cs typeface="ＭＳ Ｐゴシック"/>
              </a:rPr>
              <a:t>どの新しい動</a:t>
            </a:r>
            <a:r>
              <a:rPr dirty="0" sz="1300" spc="20">
                <a:latin typeface="ＭＳ Ｐゴシック"/>
                <a:cs typeface="ＭＳ Ｐゴシック"/>
              </a:rPr>
              <a:t>き</a:t>
            </a:r>
            <a:r>
              <a:rPr dirty="0" sz="1300" spc="15">
                <a:latin typeface="ＭＳ Ｐゴシック"/>
                <a:cs typeface="ＭＳ Ｐゴシック"/>
              </a:rPr>
              <a:t>が見ら </a:t>
            </a:r>
            <a:r>
              <a:rPr dirty="0" sz="1300" spc="15">
                <a:latin typeface="ＭＳ Ｐゴシック"/>
                <a:cs typeface="ＭＳ Ｐゴシック"/>
              </a:rPr>
              <a:t>れ</a:t>
            </a:r>
            <a:r>
              <a:rPr dirty="0" sz="1300" spc="20">
                <a:latin typeface="ＭＳ Ｐゴシック"/>
                <a:cs typeface="ＭＳ Ｐゴシック"/>
              </a:rPr>
              <a:t>て</a:t>
            </a:r>
            <a:r>
              <a:rPr dirty="0" sz="1300" spc="15">
                <a:latin typeface="ＭＳ Ｐゴシック"/>
                <a:cs typeface="ＭＳ Ｐゴシック"/>
              </a:rPr>
              <a:t>います。</a:t>
            </a:r>
            <a:endParaRPr sz="1300">
              <a:latin typeface="ＭＳ Ｐゴシック"/>
              <a:cs typeface="ＭＳ Ｐゴシック"/>
            </a:endParaRPr>
          </a:p>
        </p:txBody>
      </p:sp>
      <p:sp>
        <p:nvSpPr>
          <p:cNvPr id="3" name="object 3"/>
          <p:cNvSpPr/>
          <p:nvPr/>
        </p:nvSpPr>
        <p:spPr>
          <a:xfrm>
            <a:off x="421271" y="7304531"/>
            <a:ext cx="9152890" cy="0"/>
          </a:xfrm>
          <a:custGeom>
            <a:avLst/>
            <a:gdLst/>
            <a:ahLst/>
            <a:cxnLst/>
            <a:rect l="l" t="t" r="r" b="b"/>
            <a:pathLst>
              <a:path w="9152890" h="0">
                <a:moveTo>
                  <a:pt x="0" y="0"/>
                </a:moveTo>
                <a:lnTo>
                  <a:pt x="9152382" y="0"/>
                </a:lnTo>
              </a:path>
            </a:pathLst>
          </a:custGeom>
          <a:ln w="62979">
            <a:solidFill>
              <a:srgbClr val="2894FF"/>
            </a:solidFill>
          </a:ln>
        </p:spPr>
        <p:txBody>
          <a:bodyPr wrap="square" lIns="0" tIns="0" rIns="0" bIns="0" rtlCol="0"/>
          <a:lstStyle/>
          <a:p/>
        </p:txBody>
      </p:sp>
      <p:sp>
        <p:nvSpPr>
          <p:cNvPr id="4" name="object 4"/>
          <p:cNvSpPr/>
          <p:nvPr/>
        </p:nvSpPr>
        <p:spPr>
          <a:xfrm>
            <a:off x="1403" y="380"/>
            <a:ext cx="10076180" cy="445770"/>
          </a:xfrm>
          <a:custGeom>
            <a:avLst/>
            <a:gdLst/>
            <a:ahLst/>
            <a:cxnLst/>
            <a:rect l="l" t="t" r="r" b="b"/>
            <a:pathLst>
              <a:path w="10076180" h="445770">
                <a:moveTo>
                  <a:pt x="0" y="0"/>
                </a:moveTo>
                <a:lnTo>
                  <a:pt x="0" y="445389"/>
                </a:lnTo>
                <a:lnTo>
                  <a:pt x="10075926" y="445388"/>
                </a:lnTo>
                <a:lnTo>
                  <a:pt x="10075926" y="0"/>
                </a:lnTo>
                <a:lnTo>
                  <a:pt x="0" y="0"/>
                </a:lnTo>
                <a:close/>
              </a:path>
            </a:pathLst>
          </a:custGeom>
          <a:solidFill>
            <a:srgbClr val="229C32"/>
          </a:solidFill>
        </p:spPr>
        <p:txBody>
          <a:bodyPr wrap="square" lIns="0" tIns="0" rIns="0" bIns="0" rtlCol="0"/>
          <a:lstStyle/>
          <a:p/>
        </p:txBody>
      </p:sp>
      <p:sp>
        <p:nvSpPr>
          <p:cNvPr id="5" name="object 5"/>
          <p:cNvSpPr txBox="1">
            <a:spLocks noGrp="1"/>
          </p:cNvSpPr>
          <p:nvPr>
            <p:ph type="title"/>
          </p:nvPr>
        </p:nvSpPr>
        <p:spPr>
          <a:xfrm>
            <a:off x="2024767" y="64261"/>
            <a:ext cx="3867150" cy="331470"/>
          </a:xfrm>
          <a:prstGeom prst="rect"/>
        </p:spPr>
        <p:txBody>
          <a:bodyPr wrap="square" lIns="0" tIns="0" rIns="0" bIns="0" rtlCol="0" vert="horz">
            <a:spAutoFit/>
          </a:bodyPr>
          <a:lstStyle/>
          <a:p>
            <a:pPr marL="12700">
              <a:lnSpc>
                <a:spcPts val="2610"/>
              </a:lnSpc>
            </a:pPr>
            <a:r>
              <a:rPr dirty="0"/>
              <a:t>●日本の環境ODAの取り組み●</a:t>
            </a:r>
          </a:p>
        </p:txBody>
      </p:sp>
      <p:sp>
        <p:nvSpPr>
          <p:cNvPr id="6" name="object 6"/>
          <p:cNvSpPr txBox="1"/>
          <p:nvPr/>
        </p:nvSpPr>
        <p:spPr>
          <a:xfrm>
            <a:off x="6052699" y="76961"/>
            <a:ext cx="1997710" cy="317500"/>
          </a:xfrm>
          <a:prstGeom prst="rect">
            <a:avLst/>
          </a:prstGeom>
        </p:spPr>
        <p:txBody>
          <a:bodyPr wrap="square" lIns="0" tIns="0" rIns="0" bIns="0" rtlCol="0" vert="horz">
            <a:spAutoFit/>
          </a:bodyPr>
          <a:lstStyle/>
          <a:p>
            <a:pPr marL="12700">
              <a:lnSpc>
                <a:spcPts val="2495"/>
              </a:lnSpc>
            </a:pPr>
            <a:r>
              <a:rPr dirty="0" sz="2100" spc="-90" i="1">
                <a:solidFill>
                  <a:srgbClr val="EEDD21"/>
                </a:solidFill>
                <a:latin typeface="ＭＳ Ｐゴシック"/>
                <a:cs typeface="ＭＳ Ｐゴシック"/>
              </a:rPr>
              <a:t>グッド・プラクティス</a:t>
            </a:r>
            <a:endParaRPr sz="2100">
              <a:latin typeface="ＭＳ Ｐゴシック"/>
              <a:cs typeface="ＭＳ Ｐゴシック"/>
            </a:endParaRPr>
          </a:p>
        </p:txBody>
      </p:sp>
      <p:sp>
        <p:nvSpPr>
          <p:cNvPr id="7" name="object 7"/>
          <p:cNvSpPr txBox="1"/>
          <p:nvPr/>
        </p:nvSpPr>
        <p:spPr>
          <a:xfrm>
            <a:off x="2984891" y="6545910"/>
            <a:ext cx="1616075" cy="607060"/>
          </a:xfrm>
          <a:prstGeom prst="rect">
            <a:avLst/>
          </a:prstGeom>
        </p:spPr>
        <p:txBody>
          <a:bodyPr wrap="square" lIns="0" tIns="0" rIns="0" bIns="0" rtlCol="0" vert="horz">
            <a:spAutoFit/>
          </a:bodyPr>
          <a:lstStyle/>
          <a:p>
            <a:pPr marL="12700" marR="5080">
              <a:lnSpc>
                <a:spcPct val="101499"/>
              </a:lnSpc>
            </a:pPr>
            <a:r>
              <a:rPr dirty="0" sz="1300" spc="15">
                <a:latin typeface="ＭＳ Ｐゴシック"/>
                <a:cs typeface="ＭＳ Ｐゴシック"/>
              </a:rPr>
              <a:t>ボル</a:t>
            </a:r>
            <a:r>
              <a:rPr dirty="0" sz="1300" spc="20">
                <a:latin typeface="ＭＳ Ｐゴシック"/>
                <a:cs typeface="ＭＳ Ｐゴシック"/>
              </a:rPr>
              <a:t>ネ</a:t>
            </a:r>
            <a:r>
              <a:rPr dirty="0" sz="1300" spc="15">
                <a:latin typeface="ＭＳ Ｐゴシック"/>
                <a:cs typeface="ＭＳ Ｐゴシック"/>
              </a:rPr>
              <a:t>オ</a:t>
            </a:r>
            <a:r>
              <a:rPr dirty="0" sz="1300" spc="20">
                <a:latin typeface="ＭＳ Ｐゴシック"/>
                <a:cs typeface="ＭＳ Ｐゴシック"/>
              </a:rPr>
              <a:t>生物多様性</a:t>
            </a:r>
            <a:r>
              <a:rPr dirty="0" sz="1300" spc="10">
                <a:latin typeface="ＭＳ Ｐゴシック"/>
                <a:cs typeface="ＭＳ Ｐゴシック"/>
              </a:rPr>
              <a:t>・ </a:t>
            </a:r>
            <a:r>
              <a:rPr dirty="0" sz="1300" spc="15">
                <a:latin typeface="ＭＳ Ｐゴシック"/>
                <a:cs typeface="ＭＳ Ｐゴシック"/>
              </a:rPr>
              <a:t>生態系保全プログラム</a:t>
            </a:r>
            <a:endParaRPr sz="1300">
              <a:latin typeface="ＭＳ Ｐゴシック"/>
              <a:cs typeface="ＭＳ Ｐゴシック"/>
            </a:endParaRPr>
          </a:p>
          <a:p>
            <a:pPr marL="12700">
              <a:lnSpc>
                <a:spcPct val="100000"/>
              </a:lnSpc>
              <a:spcBef>
                <a:spcPts val="25"/>
              </a:spcBef>
            </a:pPr>
            <a:r>
              <a:rPr dirty="0" sz="1300">
                <a:latin typeface="ＭＳ Ｐゴシック"/>
                <a:cs typeface="ＭＳ Ｐゴシック"/>
              </a:rPr>
              <a:t>（</a:t>
            </a:r>
            <a:r>
              <a:rPr dirty="0" sz="1300" spc="20">
                <a:latin typeface="ＭＳ Ｐゴシック"/>
                <a:cs typeface="ＭＳ Ｐゴシック"/>
              </a:rPr>
              <a:t>マ</a:t>
            </a:r>
            <a:r>
              <a:rPr dirty="0" sz="1300" spc="10">
                <a:latin typeface="ＭＳ Ｐゴシック"/>
                <a:cs typeface="ＭＳ Ｐゴシック"/>
              </a:rPr>
              <a:t>レー</a:t>
            </a:r>
            <a:r>
              <a:rPr dirty="0" sz="1300" spc="20">
                <a:latin typeface="ＭＳ Ｐゴシック"/>
                <a:cs typeface="ＭＳ Ｐゴシック"/>
              </a:rPr>
              <a:t>シ</a:t>
            </a:r>
            <a:r>
              <a:rPr dirty="0" sz="1300" spc="15">
                <a:latin typeface="ＭＳ Ｐゴシック"/>
                <a:cs typeface="ＭＳ Ｐゴシック"/>
              </a:rPr>
              <a:t>ア</a:t>
            </a:r>
            <a:r>
              <a:rPr dirty="0" sz="1300" spc="10">
                <a:latin typeface="ＭＳ Ｐゴシック"/>
                <a:cs typeface="ＭＳ Ｐゴシック"/>
              </a:rPr>
              <a:t>）</a:t>
            </a:r>
            <a:endParaRPr sz="1300">
              <a:latin typeface="ＭＳ Ｐゴシック"/>
              <a:cs typeface="ＭＳ Ｐゴシック"/>
            </a:endParaRPr>
          </a:p>
        </p:txBody>
      </p:sp>
      <p:sp>
        <p:nvSpPr>
          <p:cNvPr id="8" name="object 8"/>
          <p:cNvSpPr txBox="1"/>
          <p:nvPr/>
        </p:nvSpPr>
        <p:spPr>
          <a:xfrm>
            <a:off x="4018159" y="403352"/>
            <a:ext cx="2040255" cy="418465"/>
          </a:xfrm>
          <a:prstGeom prst="rect">
            <a:avLst/>
          </a:prstGeom>
        </p:spPr>
        <p:txBody>
          <a:bodyPr wrap="square" lIns="0" tIns="0" rIns="0" bIns="0" rtlCol="0" vert="horz">
            <a:spAutoFit/>
          </a:bodyPr>
          <a:lstStyle/>
          <a:p>
            <a:pPr marL="12700">
              <a:lnSpc>
                <a:spcPts val="3295"/>
              </a:lnSpc>
            </a:pPr>
            <a:r>
              <a:rPr dirty="0" sz="2800" spc="-160" i="1">
                <a:solidFill>
                  <a:srgbClr val="FF0000"/>
                </a:solidFill>
                <a:latin typeface="ＭＳ Ｐゴシック"/>
                <a:cs typeface="ＭＳ Ｐゴシック"/>
              </a:rPr>
              <a:t>自然環境保全</a:t>
            </a:r>
            <a:endParaRPr sz="2800">
              <a:latin typeface="ＭＳ Ｐゴシック"/>
              <a:cs typeface="ＭＳ Ｐゴシック"/>
            </a:endParaRPr>
          </a:p>
        </p:txBody>
      </p:sp>
      <p:sp>
        <p:nvSpPr>
          <p:cNvPr id="9" name="object 9"/>
          <p:cNvSpPr txBox="1"/>
          <p:nvPr/>
        </p:nvSpPr>
        <p:spPr>
          <a:xfrm>
            <a:off x="5463673" y="1070864"/>
            <a:ext cx="4012565" cy="3832860"/>
          </a:xfrm>
          <a:prstGeom prst="rect">
            <a:avLst/>
          </a:prstGeom>
        </p:spPr>
        <p:txBody>
          <a:bodyPr wrap="square" lIns="0" tIns="0" rIns="0" bIns="0" rtlCol="0" vert="horz">
            <a:spAutoFit/>
          </a:bodyPr>
          <a:lstStyle/>
          <a:p>
            <a:pPr algn="just" marL="12700" marR="50165">
              <a:lnSpc>
                <a:spcPts val="1700"/>
              </a:lnSpc>
            </a:pPr>
            <a:r>
              <a:rPr dirty="0" sz="1750" spc="10" u="sng">
                <a:solidFill>
                  <a:srgbClr val="4A3BD4"/>
                </a:solidFill>
                <a:latin typeface="ＭＳ Ｐゴシック"/>
                <a:cs typeface="ＭＳ Ｐゴシック"/>
              </a:rPr>
              <a:t>国際サンゴ礁センター強化プロジェクト（パ </a:t>
            </a:r>
            <a:r>
              <a:rPr dirty="0" sz="1750" spc="5" u="sng">
                <a:solidFill>
                  <a:srgbClr val="4A3BD4"/>
                </a:solidFill>
                <a:latin typeface="ＭＳ Ｐゴシック"/>
                <a:cs typeface="ＭＳ Ｐゴシック"/>
              </a:rPr>
              <a:t>ラオ）</a:t>
            </a:r>
            <a:endParaRPr sz="1750">
              <a:latin typeface="ＭＳ Ｐゴシック"/>
              <a:cs typeface="ＭＳ Ｐゴシック"/>
            </a:endParaRPr>
          </a:p>
          <a:p>
            <a:pPr algn="just" marL="12700">
              <a:lnSpc>
                <a:spcPts val="1560"/>
              </a:lnSpc>
            </a:pPr>
            <a:r>
              <a:rPr dirty="0" sz="1300" spc="15">
                <a:latin typeface="ＭＳ Ｐゴシック"/>
                <a:cs typeface="ＭＳ Ｐゴシック"/>
              </a:rPr>
              <a:t>無償資金協力・技術協力</a:t>
            </a:r>
            <a:endParaRPr sz="1300">
              <a:latin typeface="ＭＳ Ｐゴシック"/>
              <a:cs typeface="ＭＳ Ｐゴシック"/>
            </a:endParaRPr>
          </a:p>
          <a:p>
            <a:pPr algn="just" marL="12700">
              <a:lnSpc>
                <a:spcPct val="100000"/>
              </a:lnSpc>
              <a:spcBef>
                <a:spcPts val="5"/>
              </a:spcBef>
            </a:pPr>
            <a:r>
              <a:rPr dirty="0" sz="1550" spc="-10">
                <a:solidFill>
                  <a:srgbClr val="3363FF"/>
                </a:solidFill>
                <a:latin typeface="ＭＳ Ｐゴシック"/>
                <a:cs typeface="ＭＳ Ｐゴシック"/>
              </a:rPr>
              <a:t>地球規模のサンゴ礁保全のための協力</a:t>
            </a:r>
            <a:endParaRPr sz="1550">
              <a:latin typeface="ＭＳ Ｐゴシック"/>
              <a:cs typeface="ＭＳ Ｐゴシック"/>
            </a:endParaRPr>
          </a:p>
          <a:p>
            <a:pPr algn="just" marL="12700" marR="5080" indent="111125">
              <a:lnSpc>
                <a:spcPct val="121800"/>
              </a:lnSpc>
              <a:spcBef>
                <a:spcPts val="195"/>
              </a:spcBef>
            </a:pPr>
            <a:r>
              <a:rPr dirty="0" sz="1300" spc="25">
                <a:latin typeface="ＭＳ Ｐゴシック"/>
                <a:cs typeface="ＭＳ Ｐゴシック"/>
              </a:rPr>
              <a:t>パ</a:t>
            </a:r>
            <a:r>
              <a:rPr dirty="0" sz="1300" spc="15">
                <a:latin typeface="ＭＳ Ｐゴシック"/>
                <a:cs typeface="ＭＳ Ｐゴシック"/>
              </a:rPr>
              <a:t>ラオ政府は</a:t>
            </a:r>
            <a:r>
              <a:rPr dirty="0" sz="1300" spc="10">
                <a:latin typeface="ＭＳ Ｐゴシック"/>
                <a:cs typeface="ＭＳ Ｐゴシック"/>
              </a:rPr>
              <a:t>、</a:t>
            </a:r>
            <a:r>
              <a:rPr dirty="0" sz="1300" spc="15">
                <a:latin typeface="ＭＳ Ｐゴシック"/>
                <a:cs typeface="ＭＳ Ｐゴシック"/>
              </a:rPr>
              <a:t>サンゴ礁及び関連する海洋生物の研究 活動や</a:t>
            </a:r>
            <a:r>
              <a:rPr dirty="0" sz="1300" spc="20">
                <a:latin typeface="ＭＳ Ｐゴシック"/>
                <a:cs typeface="ＭＳ Ｐゴシック"/>
              </a:rPr>
              <a:t>そ</a:t>
            </a:r>
            <a:r>
              <a:rPr dirty="0" sz="1300" spc="15">
                <a:latin typeface="ＭＳ Ｐゴシック"/>
                <a:cs typeface="ＭＳ Ｐゴシック"/>
              </a:rPr>
              <a:t>の保全に</a:t>
            </a:r>
            <a:r>
              <a:rPr dirty="0" sz="1300" spc="20">
                <a:latin typeface="ＭＳ Ｐゴシック"/>
                <a:cs typeface="ＭＳ Ｐゴシック"/>
              </a:rPr>
              <a:t>つい</a:t>
            </a:r>
            <a:r>
              <a:rPr dirty="0" sz="1300" spc="15">
                <a:latin typeface="ＭＳ Ｐゴシック"/>
                <a:cs typeface="ＭＳ Ｐゴシック"/>
              </a:rPr>
              <a:t>ての啓発活動を行う</a:t>
            </a:r>
            <a:r>
              <a:rPr dirty="0" sz="1300" spc="10">
                <a:latin typeface="ＭＳ Ｐゴシック"/>
                <a:cs typeface="ＭＳ Ｐゴシック"/>
              </a:rPr>
              <a:t>セ</a:t>
            </a:r>
            <a:r>
              <a:rPr dirty="0" sz="1300" spc="15">
                <a:latin typeface="ＭＳ Ｐゴシック"/>
                <a:cs typeface="ＭＳ Ｐゴシック"/>
              </a:rPr>
              <a:t>ンターの設 立を計画し</a:t>
            </a:r>
            <a:r>
              <a:rPr dirty="0" sz="1300" spc="10">
                <a:latin typeface="ＭＳ Ｐゴシック"/>
                <a:cs typeface="ＭＳ Ｐゴシック"/>
              </a:rPr>
              <a:t>、</a:t>
            </a:r>
            <a:r>
              <a:rPr dirty="0" sz="1300" spc="15">
                <a:latin typeface="ＭＳ Ｐゴシック"/>
                <a:cs typeface="ＭＳ Ｐゴシック"/>
              </a:rPr>
              <a:t>我が国の無償資金協力によって</a:t>
            </a:r>
            <a:r>
              <a:rPr dirty="0" sz="1300" spc="10">
                <a:latin typeface="ＭＳ Ｐゴシック"/>
                <a:cs typeface="ＭＳ Ｐゴシック"/>
              </a:rPr>
              <a:t>2001</a:t>
            </a:r>
            <a:r>
              <a:rPr dirty="0" sz="1300" spc="15">
                <a:latin typeface="ＭＳ Ｐゴシック"/>
                <a:cs typeface="ＭＳ Ｐゴシック"/>
              </a:rPr>
              <a:t>年</a:t>
            </a:r>
            <a:r>
              <a:rPr dirty="0" sz="1300" spc="10">
                <a:latin typeface="ＭＳ Ｐゴシック"/>
                <a:cs typeface="ＭＳ Ｐゴシック"/>
              </a:rPr>
              <a:t>１</a:t>
            </a:r>
            <a:r>
              <a:rPr dirty="0" sz="1300" spc="15">
                <a:latin typeface="ＭＳ Ｐゴシック"/>
                <a:cs typeface="ＭＳ Ｐゴシック"/>
              </a:rPr>
              <a:t>月 </a:t>
            </a:r>
            <a:r>
              <a:rPr dirty="0" sz="1300" spc="15">
                <a:latin typeface="ＭＳ Ｐゴシック"/>
                <a:cs typeface="ＭＳ Ｐゴシック"/>
              </a:rPr>
              <a:t>にパラオ国際サンゴ礁セン</a:t>
            </a:r>
            <a:r>
              <a:rPr dirty="0" sz="1300" spc="20">
                <a:latin typeface="ＭＳ Ｐゴシック"/>
                <a:cs typeface="ＭＳ Ｐゴシック"/>
              </a:rPr>
              <a:t>タ</a:t>
            </a:r>
            <a:r>
              <a:rPr dirty="0" sz="1300" spc="10">
                <a:latin typeface="ＭＳ Ｐゴシック"/>
                <a:cs typeface="ＭＳ Ｐゴシック"/>
              </a:rPr>
              <a:t>ー</a:t>
            </a:r>
            <a:r>
              <a:rPr dirty="0" sz="1300" spc="15">
                <a:latin typeface="ＭＳ Ｐゴシック"/>
                <a:cs typeface="ＭＳ Ｐゴシック"/>
              </a:rPr>
              <a:t>が開館し</a:t>
            </a:r>
            <a:r>
              <a:rPr dirty="0" sz="1300" spc="25">
                <a:latin typeface="ＭＳ Ｐゴシック"/>
                <a:cs typeface="ＭＳ Ｐゴシック"/>
              </a:rPr>
              <a:t>ま</a:t>
            </a:r>
            <a:r>
              <a:rPr dirty="0" sz="1300" spc="10">
                <a:latin typeface="ＭＳ Ｐゴシック"/>
                <a:cs typeface="ＭＳ Ｐゴシック"/>
              </a:rPr>
              <a:t>し</a:t>
            </a:r>
            <a:r>
              <a:rPr dirty="0" sz="1300" spc="20">
                <a:latin typeface="ＭＳ Ｐゴシック"/>
                <a:cs typeface="ＭＳ Ｐゴシック"/>
              </a:rPr>
              <a:t>た</a:t>
            </a:r>
            <a:r>
              <a:rPr dirty="0" sz="1300" spc="10">
                <a:latin typeface="ＭＳ Ｐゴシック"/>
                <a:cs typeface="ＭＳ Ｐゴシック"/>
              </a:rPr>
              <a:t>。</a:t>
            </a:r>
            <a:endParaRPr sz="1300">
              <a:latin typeface="ＭＳ Ｐゴシック"/>
              <a:cs typeface="ＭＳ Ｐゴシック"/>
            </a:endParaRPr>
          </a:p>
          <a:p>
            <a:pPr marL="12700" marR="117475" indent="111125">
              <a:lnSpc>
                <a:spcPct val="121900"/>
              </a:lnSpc>
              <a:spcBef>
                <a:spcPts val="315"/>
              </a:spcBef>
            </a:pPr>
            <a:r>
              <a:rPr dirty="0" sz="1300" spc="25">
                <a:latin typeface="ＭＳ Ｐゴシック"/>
                <a:cs typeface="ＭＳ Ｐゴシック"/>
              </a:rPr>
              <a:t>本</a:t>
            </a:r>
            <a:r>
              <a:rPr dirty="0" sz="1300" spc="15">
                <a:latin typeface="ＭＳ Ｐゴシック"/>
                <a:cs typeface="ＭＳ Ｐゴシック"/>
              </a:rPr>
              <a:t>プロジェクトでは、同セン</a:t>
            </a:r>
            <a:r>
              <a:rPr dirty="0" sz="1300" spc="20">
                <a:latin typeface="ＭＳ Ｐゴシック"/>
                <a:cs typeface="ＭＳ Ｐゴシック"/>
              </a:rPr>
              <a:t>タ</a:t>
            </a:r>
            <a:r>
              <a:rPr dirty="0" sz="1300" spc="10">
                <a:latin typeface="ＭＳ Ｐゴシック"/>
                <a:cs typeface="ＭＳ Ｐゴシック"/>
              </a:rPr>
              <a:t>ー</a:t>
            </a:r>
            <a:r>
              <a:rPr dirty="0" sz="1300" spc="15">
                <a:latin typeface="ＭＳ Ｐゴシック"/>
                <a:cs typeface="ＭＳ Ｐゴシック"/>
              </a:rPr>
              <a:t>の組織強化・自立発展 </a:t>
            </a:r>
            <a:r>
              <a:rPr dirty="0" sz="1300" spc="15">
                <a:latin typeface="ＭＳ Ｐゴシック"/>
                <a:cs typeface="ＭＳ Ｐゴシック"/>
              </a:rPr>
              <a:t>を支援するため、同センターの中期戦略計画に即して</a:t>
            </a:r>
            <a:endParaRPr sz="1300">
              <a:latin typeface="ＭＳ Ｐゴシック"/>
              <a:cs typeface="ＭＳ Ｐゴシック"/>
            </a:endParaRPr>
          </a:p>
          <a:p>
            <a:pPr algn="just" marL="12700" marR="30480">
              <a:lnSpc>
                <a:spcPct val="121800"/>
              </a:lnSpc>
            </a:pPr>
            <a:r>
              <a:rPr dirty="0" sz="1300" spc="5">
                <a:latin typeface="ＭＳ Ｐゴシック"/>
                <a:cs typeface="ＭＳ Ｐゴシック"/>
              </a:rPr>
              <a:t>2002</a:t>
            </a:r>
            <a:r>
              <a:rPr dirty="0" sz="1300" spc="15">
                <a:latin typeface="ＭＳ Ｐゴシック"/>
                <a:cs typeface="ＭＳ Ｐゴシック"/>
              </a:rPr>
              <a:t>年</a:t>
            </a:r>
            <a:r>
              <a:rPr dirty="0" sz="1300" spc="5">
                <a:latin typeface="ＭＳ Ｐゴシック"/>
                <a:cs typeface="ＭＳ Ｐゴシック"/>
              </a:rPr>
              <a:t>10</a:t>
            </a:r>
            <a:r>
              <a:rPr dirty="0" sz="1300" spc="15">
                <a:latin typeface="ＭＳ Ｐゴシック"/>
                <a:cs typeface="ＭＳ Ｐゴシック"/>
              </a:rPr>
              <a:t>月から</a:t>
            </a:r>
            <a:r>
              <a:rPr dirty="0" sz="1300" spc="5">
                <a:latin typeface="ＭＳ Ｐゴシック"/>
                <a:cs typeface="ＭＳ Ｐゴシック"/>
              </a:rPr>
              <a:t>2006</a:t>
            </a:r>
            <a:r>
              <a:rPr dirty="0" sz="1300" spc="15">
                <a:latin typeface="ＭＳ Ｐゴシック"/>
                <a:cs typeface="ＭＳ Ｐゴシック"/>
              </a:rPr>
              <a:t>年</a:t>
            </a:r>
            <a:r>
              <a:rPr dirty="0" sz="1300" spc="10">
                <a:latin typeface="ＭＳ Ｐゴシック"/>
                <a:cs typeface="ＭＳ Ｐゴシック"/>
              </a:rPr>
              <a:t>９</a:t>
            </a:r>
            <a:r>
              <a:rPr dirty="0" sz="1300" spc="15">
                <a:latin typeface="ＭＳ Ｐゴシック"/>
                <a:cs typeface="ＭＳ Ｐゴシック"/>
              </a:rPr>
              <a:t>月</a:t>
            </a:r>
            <a:r>
              <a:rPr dirty="0" sz="1300" spc="25">
                <a:latin typeface="ＭＳ Ｐゴシック"/>
                <a:cs typeface="ＭＳ Ｐゴシック"/>
              </a:rPr>
              <a:t>まで</a:t>
            </a:r>
            <a:r>
              <a:rPr dirty="0" sz="1300" spc="10">
                <a:latin typeface="ＭＳ Ｐゴシック"/>
                <a:cs typeface="ＭＳ Ｐゴシック"/>
              </a:rPr>
              <a:t>４</a:t>
            </a:r>
            <a:r>
              <a:rPr dirty="0" sz="1300" spc="15">
                <a:latin typeface="ＭＳ Ｐゴシック"/>
                <a:cs typeface="ＭＳ Ｐゴシック"/>
              </a:rPr>
              <a:t>年間の協力を実施し</a:t>
            </a:r>
            <a:r>
              <a:rPr dirty="0" sz="1300" spc="10">
                <a:latin typeface="ＭＳ Ｐゴシック"/>
                <a:cs typeface="ＭＳ Ｐゴシック"/>
              </a:rPr>
              <a:t>、 </a:t>
            </a:r>
            <a:r>
              <a:rPr dirty="0" sz="1300" spc="15">
                <a:latin typeface="ＭＳ Ｐゴシック"/>
                <a:cs typeface="ＭＳ Ｐゴシック"/>
              </a:rPr>
              <a:t>同センターの研究機能</a:t>
            </a:r>
            <a:r>
              <a:rPr dirty="0" sz="1300" spc="10">
                <a:latin typeface="ＭＳ Ｐゴシック"/>
                <a:cs typeface="ＭＳ Ｐゴシック"/>
              </a:rPr>
              <a:t>、</a:t>
            </a:r>
            <a:r>
              <a:rPr dirty="0" sz="1300" spc="15">
                <a:latin typeface="ＭＳ Ｐゴシック"/>
                <a:cs typeface="ＭＳ Ｐゴシック"/>
              </a:rPr>
              <a:t>啓発</a:t>
            </a:r>
            <a:r>
              <a:rPr dirty="0" sz="1300" spc="5">
                <a:latin typeface="ＭＳ Ｐゴシック"/>
                <a:cs typeface="ＭＳ Ｐゴシック"/>
              </a:rPr>
              <a:t>・</a:t>
            </a:r>
            <a:r>
              <a:rPr dirty="0" sz="1300" spc="15">
                <a:latin typeface="ＭＳ Ｐゴシック"/>
                <a:cs typeface="ＭＳ Ｐゴシック"/>
              </a:rPr>
              <a:t>教育機能の強化を図って います</a:t>
            </a:r>
            <a:r>
              <a:rPr dirty="0" sz="1300" spc="10">
                <a:latin typeface="ＭＳ Ｐゴシック"/>
                <a:cs typeface="ＭＳ Ｐゴシック"/>
              </a:rPr>
              <a:t>。</a:t>
            </a:r>
            <a:r>
              <a:rPr dirty="0" sz="1300" spc="25">
                <a:latin typeface="ＭＳ Ｐゴシック"/>
                <a:cs typeface="ＭＳ Ｐゴシック"/>
              </a:rPr>
              <a:t>ま</a:t>
            </a:r>
            <a:r>
              <a:rPr dirty="0" sz="1300" spc="20">
                <a:latin typeface="ＭＳ Ｐゴシック"/>
                <a:cs typeface="ＭＳ Ｐゴシック"/>
              </a:rPr>
              <a:t>た</a:t>
            </a:r>
            <a:r>
              <a:rPr dirty="0" sz="1300" spc="15">
                <a:latin typeface="ＭＳ Ｐゴシック"/>
                <a:cs typeface="ＭＳ Ｐゴシック"/>
              </a:rPr>
              <a:t>同セン</a:t>
            </a:r>
            <a:r>
              <a:rPr dirty="0" sz="1300" spc="20">
                <a:latin typeface="ＭＳ Ｐゴシック"/>
                <a:cs typeface="ＭＳ Ｐゴシック"/>
              </a:rPr>
              <a:t>タ</a:t>
            </a:r>
            <a:r>
              <a:rPr dirty="0" sz="1300" spc="15">
                <a:latin typeface="ＭＳ Ｐゴシック"/>
                <a:cs typeface="ＭＳ Ｐゴシック"/>
              </a:rPr>
              <a:t>ーは</a:t>
            </a:r>
            <a:r>
              <a:rPr dirty="0" sz="1300" spc="10">
                <a:latin typeface="ＭＳ Ｐゴシック"/>
                <a:cs typeface="ＭＳ Ｐゴシック"/>
              </a:rPr>
              <a:t>、</a:t>
            </a:r>
            <a:r>
              <a:rPr dirty="0" sz="1300" spc="15">
                <a:latin typeface="ＭＳ Ｐゴシック"/>
                <a:cs typeface="ＭＳ Ｐゴシック"/>
              </a:rPr>
              <a:t>地球規模サンゴ礁モニタ</a:t>
            </a:r>
            <a:r>
              <a:rPr dirty="0" sz="1300" spc="10">
                <a:latin typeface="ＭＳ Ｐゴシック"/>
                <a:cs typeface="ＭＳ Ｐゴシック"/>
              </a:rPr>
              <a:t>リ</a:t>
            </a:r>
            <a:r>
              <a:rPr dirty="0" sz="1300" spc="15">
                <a:latin typeface="ＭＳ Ｐゴシック"/>
                <a:cs typeface="ＭＳ Ｐゴシック"/>
              </a:rPr>
              <a:t>ン グネ</a:t>
            </a:r>
            <a:r>
              <a:rPr dirty="0" sz="1300" spc="10">
                <a:latin typeface="ＭＳ Ｐゴシック"/>
                <a:cs typeface="ＭＳ Ｐゴシック"/>
              </a:rPr>
              <a:t>ット</a:t>
            </a:r>
            <a:r>
              <a:rPr dirty="0" sz="1300" spc="15">
                <a:latin typeface="ＭＳ Ｐゴシック"/>
                <a:cs typeface="ＭＳ Ｐゴシック"/>
              </a:rPr>
              <a:t>ワークの</a:t>
            </a:r>
            <a:r>
              <a:rPr dirty="0" sz="1300" spc="10">
                <a:latin typeface="ＭＳ Ｐゴシック"/>
                <a:cs typeface="ＭＳ Ｐゴシック"/>
              </a:rPr>
              <a:t>ミ</a:t>
            </a:r>
            <a:r>
              <a:rPr dirty="0" sz="1300" spc="15">
                <a:latin typeface="ＭＳ Ｐゴシック"/>
                <a:cs typeface="ＭＳ Ｐゴシック"/>
              </a:rPr>
              <a:t>クロネシア地域の拠点と</a:t>
            </a:r>
            <a:r>
              <a:rPr dirty="0" sz="1300" spc="10">
                <a:latin typeface="ＭＳ Ｐゴシック"/>
                <a:cs typeface="ＭＳ Ｐゴシック"/>
              </a:rPr>
              <a:t>し</a:t>
            </a:r>
            <a:r>
              <a:rPr dirty="0" sz="1300" spc="20">
                <a:latin typeface="ＭＳ Ｐゴシック"/>
                <a:cs typeface="ＭＳ Ｐゴシック"/>
              </a:rPr>
              <a:t>ての</a:t>
            </a:r>
            <a:r>
              <a:rPr dirty="0" sz="1300" spc="15">
                <a:latin typeface="ＭＳ Ｐゴシック"/>
                <a:cs typeface="ＭＳ Ｐゴシック"/>
              </a:rPr>
              <a:t>機能を 担っ</a:t>
            </a:r>
            <a:r>
              <a:rPr dirty="0" sz="1300" spc="20">
                <a:latin typeface="ＭＳ Ｐゴシック"/>
                <a:cs typeface="ＭＳ Ｐゴシック"/>
              </a:rPr>
              <a:t>てお</a:t>
            </a:r>
            <a:r>
              <a:rPr dirty="0" sz="1300" spc="10">
                <a:latin typeface="ＭＳ Ｐゴシック"/>
                <a:cs typeface="ＭＳ Ｐゴシック"/>
              </a:rPr>
              <a:t>り、</a:t>
            </a:r>
            <a:r>
              <a:rPr dirty="0" sz="1300" spc="15">
                <a:latin typeface="ＭＳ Ｐゴシック"/>
                <a:cs typeface="ＭＳ Ｐゴシック"/>
              </a:rPr>
              <a:t>地球規模のサンゴ礁保全への貢献が期待さ </a:t>
            </a:r>
            <a:r>
              <a:rPr dirty="0" sz="1300" spc="15">
                <a:latin typeface="ＭＳ Ｐゴシック"/>
                <a:cs typeface="ＭＳ Ｐゴシック"/>
              </a:rPr>
              <a:t>れ</a:t>
            </a:r>
            <a:r>
              <a:rPr dirty="0" sz="1300" spc="20">
                <a:latin typeface="ＭＳ Ｐゴシック"/>
                <a:cs typeface="ＭＳ Ｐゴシック"/>
              </a:rPr>
              <a:t>て</a:t>
            </a:r>
            <a:r>
              <a:rPr dirty="0" sz="1300" spc="15">
                <a:latin typeface="ＭＳ Ｐゴシック"/>
                <a:cs typeface="ＭＳ Ｐゴシック"/>
              </a:rPr>
              <a:t>います。</a:t>
            </a:r>
            <a:endParaRPr sz="1300">
              <a:latin typeface="ＭＳ Ｐゴシック"/>
              <a:cs typeface="ＭＳ Ｐゴシック"/>
            </a:endParaRPr>
          </a:p>
        </p:txBody>
      </p:sp>
      <p:sp>
        <p:nvSpPr>
          <p:cNvPr id="10" name="object 10"/>
          <p:cNvSpPr txBox="1"/>
          <p:nvPr/>
        </p:nvSpPr>
        <p:spPr>
          <a:xfrm>
            <a:off x="8264015" y="6552684"/>
            <a:ext cx="1172210" cy="546100"/>
          </a:xfrm>
          <a:prstGeom prst="rect">
            <a:avLst/>
          </a:prstGeom>
        </p:spPr>
        <p:txBody>
          <a:bodyPr wrap="square" lIns="0" tIns="0" rIns="0" bIns="0" rtlCol="0" vert="horz">
            <a:spAutoFit/>
          </a:bodyPr>
          <a:lstStyle/>
          <a:p>
            <a:pPr marL="12700" marR="5080">
              <a:lnSpc>
                <a:spcPts val="1430"/>
              </a:lnSpc>
            </a:pPr>
            <a:r>
              <a:rPr dirty="0" sz="1300" spc="15">
                <a:latin typeface="ＭＳ Ｐゴシック"/>
                <a:cs typeface="ＭＳ Ｐゴシック"/>
              </a:rPr>
              <a:t>国際サンゴ礁セ ン</a:t>
            </a:r>
            <a:r>
              <a:rPr dirty="0" sz="1300" spc="5">
                <a:latin typeface="ＭＳ Ｐゴシック"/>
                <a:cs typeface="ＭＳ Ｐゴシック"/>
              </a:rPr>
              <a:t>タ</a:t>
            </a:r>
            <a:r>
              <a:rPr dirty="0" sz="1300" spc="15">
                <a:latin typeface="ＭＳ Ｐゴシック"/>
                <a:cs typeface="ＭＳ Ｐゴシック"/>
              </a:rPr>
              <a:t>ー強化プロ </a:t>
            </a:r>
            <a:r>
              <a:rPr dirty="0" sz="1300" spc="10">
                <a:latin typeface="ＭＳ Ｐゴシック"/>
                <a:cs typeface="ＭＳ Ｐゴシック"/>
              </a:rPr>
              <a:t>ジェクト（パラオ）</a:t>
            </a:r>
            <a:endParaRPr sz="1300">
              <a:latin typeface="ＭＳ Ｐゴシック"/>
              <a:cs typeface="ＭＳ Ｐゴシック"/>
            </a:endParaRPr>
          </a:p>
        </p:txBody>
      </p:sp>
      <p:sp>
        <p:nvSpPr>
          <p:cNvPr id="11" name="object 11"/>
          <p:cNvSpPr/>
          <p:nvPr/>
        </p:nvSpPr>
        <p:spPr>
          <a:xfrm>
            <a:off x="5515235" y="5356097"/>
            <a:ext cx="2667665" cy="1796795"/>
          </a:xfrm>
          <a:prstGeom prst="rect">
            <a:avLst/>
          </a:prstGeom>
          <a:blipFill>
            <a:blip r:embed="rId2" cstate="print"/>
            <a:stretch>
              <a:fillRect/>
            </a:stretch>
          </a:blipFill>
        </p:spPr>
        <p:txBody>
          <a:bodyPr wrap="square" lIns="0" tIns="0" rIns="0" bIns="0" rtlCol="0"/>
          <a:lstStyle/>
          <a:p/>
        </p:txBody>
      </p:sp>
      <p:sp>
        <p:nvSpPr>
          <p:cNvPr id="12" name="object 12"/>
          <p:cNvSpPr/>
          <p:nvPr/>
        </p:nvSpPr>
        <p:spPr>
          <a:xfrm>
            <a:off x="595763" y="5430011"/>
            <a:ext cx="2300657" cy="1722881"/>
          </a:xfrm>
          <a:prstGeom prst="rect">
            <a:avLst/>
          </a:prstGeom>
          <a:blipFill>
            <a:blip r:embed="rId3" cstate="print"/>
            <a:stretch>
              <a:fillRect/>
            </a:stretch>
          </a:blipFill>
        </p:spPr>
        <p:txBody>
          <a:bodyPr wrap="square" lIns="0" tIns="0" rIns="0" bIns="0" rtlCol="0"/>
          <a:lstStyle/>
          <a:p/>
        </p:txBody>
      </p:sp>
      <p:sp>
        <p:nvSpPr>
          <p:cNvPr id="13" name="object 13"/>
          <p:cNvSpPr txBox="1"/>
          <p:nvPr/>
        </p:nvSpPr>
        <p:spPr>
          <a:xfrm>
            <a:off x="9662293" y="7208804"/>
            <a:ext cx="276860" cy="304800"/>
          </a:xfrm>
          <a:prstGeom prst="rect">
            <a:avLst/>
          </a:prstGeom>
        </p:spPr>
        <p:txBody>
          <a:bodyPr wrap="square" lIns="0" tIns="0" rIns="0" bIns="0" rtlCol="0" vert="horz">
            <a:spAutoFit/>
          </a:bodyPr>
          <a:lstStyle/>
          <a:p>
            <a:pPr marL="12700">
              <a:lnSpc>
                <a:spcPts val="2260"/>
              </a:lnSpc>
            </a:pPr>
            <a:r>
              <a:rPr dirty="0" sz="1950" spc="10">
                <a:latin typeface="Times New Roman"/>
                <a:cs typeface="Times New Roman"/>
              </a:rPr>
              <a:t>10</a:t>
            </a:r>
            <a:endParaRPr sz="195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6905" y="603250"/>
            <a:ext cx="5408930" cy="585470"/>
          </a:xfrm>
          <a:prstGeom prst="rect"/>
        </p:spPr>
        <p:txBody>
          <a:bodyPr wrap="square" lIns="0" tIns="0" rIns="0" bIns="0" rtlCol="0" vert="horz">
            <a:spAutoFit/>
          </a:bodyPr>
          <a:lstStyle/>
          <a:p>
            <a:pPr marL="12700">
              <a:lnSpc>
                <a:spcPts val="4610"/>
              </a:lnSpc>
            </a:pPr>
            <a:r>
              <a:rPr dirty="0" sz="3950" spc="10">
                <a:solidFill>
                  <a:srgbClr val="222268"/>
                </a:solidFill>
              </a:rPr>
              <a:t>持続可能な開発に向けて</a:t>
            </a:r>
            <a:endParaRPr sz="3950"/>
          </a:p>
        </p:txBody>
      </p:sp>
      <p:sp>
        <p:nvSpPr>
          <p:cNvPr id="3" name="object 3"/>
          <p:cNvSpPr/>
          <p:nvPr/>
        </p:nvSpPr>
        <p:spPr>
          <a:xfrm>
            <a:off x="5435987" y="4413504"/>
            <a:ext cx="4198619" cy="2628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288170" y="1775256"/>
            <a:ext cx="9424035" cy="1328420"/>
          </a:xfrm>
          <a:prstGeom prst="rect">
            <a:avLst/>
          </a:prstGeom>
        </p:spPr>
        <p:txBody>
          <a:bodyPr wrap="square" lIns="0" tIns="0" rIns="0" bIns="0" rtlCol="0" vert="horz">
            <a:spAutoFit/>
          </a:bodyPr>
          <a:lstStyle/>
          <a:p>
            <a:pPr marL="12700" marR="5080" indent="147955">
              <a:lnSpc>
                <a:spcPct val="99600"/>
              </a:lnSpc>
            </a:pPr>
            <a:r>
              <a:rPr dirty="0" sz="1750" spc="10">
                <a:latin typeface="ＭＳ Ｐゴシック"/>
                <a:cs typeface="ＭＳ Ｐゴシック"/>
              </a:rPr>
              <a:t>環境と開発の両立を図り</a:t>
            </a:r>
            <a:r>
              <a:rPr dirty="0" sz="1750" spc="5">
                <a:latin typeface="ＭＳ Ｐゴシック"/>
                <a:cs typeface="ＭＳ Ｐゴシック"/>
              </a:rPr>
              <a:t>、</a:t>
            </a:r>
            <a:r>
              <a:rPr dirty="0" sz="1750" spc="10">
                <a:latin typeface="ＭＳ Ｐゴシック"/>
                <a:cs typeface="ＭＳ Ｐゴシック"/>
              </a:rPr>
              <a:t>持続可能な開発を進</a:t>
            </a:r>
            <a:r>
              <a:rPr dirty="0" sz="1750" spc="20">
                <a:latin typeface="ＭＳ Ｐゴシック"/>
                <a:cs typeface="ＭＳ Ｐゴシック"/>
              </a:rPr>
              <a:t>め</a:t>
            </a:r>
            <a:r>
              <a:rPr dirty="0" sz="1750" spc="5">
                <a:latin typeface="ＭＳ Ｐゴシック"/>
                <a:cs typeface="ＭＳ Ｐゴシック"/>
              </a:rPr>
              <a:t>てい</a:t>
            </a:r>
            <a:r>
              <a:rPr dirty="0" sz="1750">
                <a:latin typeface="ＭＳ Ｐゴシック"/>
                <a:cs typeface="ＭＳ Ｐゴシック"/>
              </a:rPr>
              <a:t>く</a:t>
            </a:r>
            <a:r>
              <a:rPr dirty="0" sz="1750" spc="5">
                <a:latin typeface="ＭＳ Ｐゴシック"/>
                <a:cs typeface="ＭＳ Ｐゴシック"/>
              </a:rPr>
              <a:t>ことは世界共通の課題です</a:t>
            </a:r>
            <a:r>
              <a:rPr dirty="0" sz="1750">
                <a:latin typeface="ＭＳ Ｐゴシック"/>
                <a:cs typeface="ＭＳ Ｐゴシック"/>
              </a:rPr>
              <a:t>。</a:t>
            </a:r>
            <a:r>
              <a:rPr dirty="0" sz="1750" spc="5">
                <a:latin typeface="ＭＳ Ｐゴシック"/>
                <a:cs typeface="ＭＳ Ｐゴシック"/>
              </a:rPr>
              <a:t>地球温暖化の 進行</a:t>
            </a:r>
            <a:r>
              <a:rPr dirty="0" sz="1750">
                <a:latin typeface="ＭＳ Ｐゴシック"/>
                <a:cs typeface="ＭＳ Ｐゴシック"/>
              </a:rPr>
              <a:t>、</a:t>
            </a:r>
            <a:r>
              <a:rPr dirty="0" sz="1750" spc="5">
                <a:latin typeface="ＭＳ Ｐゴシック"/>
                <a:cs typeface="ＭＳ Ｐゴシック"/>
              </a:rPr>
              <a:t>開発途上国における経済成長に伴</a:t>
            </a:r>
            <a:r>
              <a:rPr dirty="0" sz="1750">
                <a:latin typeface="ＭＳ Ｐゴシック"/>
                <a:cs typeface="ＭＳ Ｐゴシック"/>
              </a:rPr>
              <a:t>う</a:t>
            </a:r>
            <a:r>
              <a:rPr dirty="0" sz="1750" spc="5">
                <a:latin typeface="ＭＳ Ｐゴシック"/>
                <a:cs typeface="ＭＳ Ｐゴシック"/>
              </a:rPr>
              <a:t>深刻な環境汚染</a:t>
            </a:r>
            <a:r>
              <a:rPr dirty="0" sz="1750">
                <a:latin typeface="ＭＳ Ｐゴシック"/>
                <a:cs typeface="ＭＳ Ｐゴシック"/>
              </a:rPr>
              <a:t>、</a:t>
            </a:r>
            <a:r>
              <a:rPr dirty="0" sz="1750" spc="5">
                <a:latin typeface="ＭＳ Ｐゴシック"/>
                <a:cs typeface="ＭＳ Ｐゴシック"/>
              </a:rPr>
              <a:t>人口増加や貧困を背景とした自然環境 の劣化の急速な進行などは</a:t>
            </a:r>
            <a:r>
              <a:rPr dirty="0" sz="1750">
                <a:latin typeface="ＭＳ Ｐゴシック"/>
                <a:cs typeface="ＭＳ Ｐゴシック"/>
              </a:rPr>
              <a:t>、</a:t>
            </a:r>
            <a:r>
              <a:rPr dirty="0" sz="1750" spc="5">
                <a:latin typeface="ＭＳ Ｐゴシック"/>
                <a:cs typeface="ＭＳ Ｐゴシック"/>
              </a:rPr>
              <a:t>開発途上国の人々の生活の脅威となっています</a:t>
            </a:r>
            <a:r>
              <a:rPr dirty="0" sz="1750">
                <a:latin typeface="ＭＳ Ｐゴシック"/>
                <a:cs typeface="ＭＳ Ｐゴシック"/>
              </a:rPr>
              <a:t>。</a:t>
            </a:r>
            <a:r>
              <a:rPr dirty="0" sz="1750" spc="5">
                <a:latin typeface="ＭＳ Ｐゴシック"/>
                <a:cs typeface="ＭＳ Ｐゴシック"/>
              </a:rPr>
              <a:t>こ</a:t>
            </a:r>
            <a:r>
              <a:rPr dirty="0" sz="1750">
                <a:latin typeface="ＭＳ Ｐゴシック"/>
                <a:cs typeface="ＭＳ Ｐゴシック"/>
              </a:rPr>
              <a:t>う</a:t>
            </a:r>
            <a:r>
              <a:rPr dirty="0" sz="1750" spc="5">
                <a:latin typeface="ＭＳ Ｐゴシック"/>
                <a:cs typeface="ＭＳ Ｐゴシック"/>
              </a:rPr>
              <a:t>いった環境問題 の解決のためには</a:t>
            </a:r>
            <a:r>
              <a:rPr dirty="0" sz="1750">
                <a:latin typeface="ＭＳ Ｐゴシック"/>
                <a:cs typeface="ＭＳ Ｐゴシック"/>
              </a:rPr>
              <a:t>、</a:t>
            </a:r>
            <a:r>
              <a:rPr dirty="0" sz="1750" spc="5">
                <a:latin typeface="ＭＳ Ｐゴシック"/>
                <a:cs typeface="ＭＳ Ｐゴシック"/>
              </a:rPr>
              <a:t>開発途上国のオーナーシ</a:t>
            </a:r>
            <a:r>
              <a:rPr dirty="0" sz="1750">
                <a:latin typeface="ＭＳ Ｐゴシック"/>
                <a:cs typeface="ＭＳ Ｐゴシック"/>
              </a:rPr>
              <a:t>ッ</a:t>
            </a:r>
            <a:r>
              <a:rPr dirty="0" sz="1750" spc="5">
                <a:latin typeface="ＭＳ Ｐゴシック"/>
                <a:cs typeface="ＭＳ Ｐゴシック"/>
              </a:rPr>
              <a:t>プと国</a:t>
            </a:r>
            <a:r>
              <a:rPr dirty="0" sz="1750" spc="15">
                <a:latin typeface="ＭＳ Ｐゴシック"/>
                <a:cs typeface="ＭＳ Ｐゴシック"/>
              </a:rPr>
              <a:t>際</a:t>
            </a:r>
            <a:r>
              <a:rPr dirty="0" sz="1750" spc="10">
                <a:latin typeface="ＭＳ Ｐゴシック"/>
                <a:cs typeface="ＭＳ Ｐゴシック"/>
              </a:rPr>
              <a:t>社会のパー</a:t>
            </a:r>
            <a:r>
              <a:rPr dirty="0" sz="1750" spc="5">
                <a:latin typeface="ＭＳ Ｐゴシック"/>
                <a:cs typeface="ＭＳ Ｐゴシック"/>
              </a:rPr>
              <a:t>ト</a:t>
            </a:r>
            <a:r>
              <a:rPr dirty="0" sz="1750" spc="10">
                <a:latin typeface="ＭＳ Ｐゴシック"/>
                <a:cs typeface="ＭＳ Ｐゴシック"/>
              </a:rPr>
              <a:t>ナーシ</a:t>
            </a:r>
            <a:r>
              <a:rPr dirty="0" sz="1750" spc="5">
                <a:latin typeface="ＭＳ Ｐゴシック"/>
                <a:cs typeface="ＭＳ Ｐゴシック"/>
              </a:rPr>
              <a:t>ッ</a:t>
            </a:r>
            <a:r>
              <a:rPr dirty="0" sz="1750" spc="10">
                <a:latin typeface="ＭＳ Ｐゴシック"/>
                <a:cs typeface="ＭＳ Ｐゴシック"/>
              </a:rPr>
              <a:t>プに基づき</a:t>
            </a:r>
            <a:r>
              <a:rPr dirty="0" sz="1750" spc="5">
                <a:latin typeface="ＭＳ Ｐゴシック"/>
                <a:cs typeface="ＭＳ Ｐゴシック"/>
              </a:rPr>
              <a:t>、</a:t>
            </a:r>
            <a:r>
              <a:rPr dirty="0" sz="1750" spc="10">
                <a:latin typeface="ＭＳ Ｐゴシック"/>
                <a:cs typeface="ＭＳ Ｐゴシック"/>
              </a:rPr>
              <a:t>広範にわ </a:t>
            </a:r>
            <a:r>
              <a:rPr dirty="0" sz="1750" spc="5">
                <a:latin typeface="ＭＳ Ｐゴシック"/>
                <a:cs typeface="ＭＳ Ｐゴシック"/>
              </a:rPr>
              <a:t>たる一貫した取組が必要となっています。</a:t>
            </a:r>
            <a:endParaRPr sz="1750">
              <a:latin typeface="ＭＳ Ｐゴシック"/>
              <a:cs typeface="ＭＳ Ｐゴシック"/>
            </a:endParaRPr>
          </a:p>
        </p:txBody>
      </p:sp>
      <p:sp>
        <p:nvSpPr>
          <p:cNvPr id="6" name="object 6"/>
          <p:cNvSpPr txBox="1">
            <a:spLocks noGrp="1"/>
          </p:cNvSpPr>
          <p:nvPr>
            <p:ph type="sldNum" idx="7" sz="quarter"/>
          </p:nvPr>
        </p:nvSpPr>
        <p:spPr>
          <a:prstGeom prst="rect"/>
        </p:spPr>
        <p:txBody>
          <a:bodyPr wrap="square" lIns="0" tIns="68572" rIns="0" bIns="0" rtlCol="0" vert="horz">
            <a:spAutoFit/>
          </a:bodyPr>
          <a:lstStyle/>
          <a:p>
            <a:pPr marL="109220">
              <a:lnSpc>
                <a:spcPts val="2260"/>
              </a:lnSpc>
            </a:pPr>
            <a:fld id="{81D60167-4931-47E6-BA6A-407CBD079E47}" type="slidenum">
              <a:rPr dirty="0" spc="15"/>
              <a:t>2</a:t>
            </a:fld>
          </a:p>
        </p:txBody>
      </p:sp>
      <p:sp>
        <p:nvSpPr>
          <p:cNvPr id="5" name="object 5"/>
          <p:cNvSpPr txBox="1"/>
          <p:nvPr/>
        </p:nvSpPr>
        <p:spPr>
          <a:xfrm>
            <a:off x="3439801" y="6746240"/>
            <a:ext cx="1703705" cy="201930"/>
          </a:xfrm>
          <a:prstGeom prst="rect">
            <a:avLst/>
          </a:prstGeom>
        </p:spPr>
        <p:txBody>
          <a:bodyPr wrap="square" lIns="0" tIns="0" rIns="0" bIns="0" rtlCol="0" vert="horz">
            <a:spAutoFit/>
          </a:bodyPr>
          <a:lstStyle/>
          <a:p>
            <a:pPr marL="12700">
              <a:lnSpc>
                <a:spcPct val="100000"/>
              </a:lnSpc>
            </a:pPr>
            <a:r>
              <a:rPr dirty="0" sz="1300" spc="15">
                <a:latin typeface="ＭＳ Ｐゴシック"/>
                <a:cs typeface="ＭＳ Ｐゴシック"/>
              </a:rPr>
              <a:t>大気汚染の状況（中国）</a:t>
            </a:r>
            <a:endParaRPr sz="1300">
              <a:latin typeface="ＭＳ Ｐゴシック"/>
              <a:cs typeface="ＭＳ Ｐゴシック"/>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08375" y="4722367"/>
            <a:ext cx="593725" cy="213995"/>
          </a:xfrm>
          <a:prstGeom prst="rect">
            <a:avLst/>
          </a:prstGeom>
        </p:spPr>
        <p:txBody>
          <a:bodyPr wrap="square" lIns="0" tIns="0" rIns="0" bIns="0" rtlCol="0" vert="horz">
            <a:spAutoFit/>
          </a:bodyPr>
          <a:lstStyle/>
          <a:p>
            <a:pPr marL="12700">
              <a:lnSpc>
                <a:spcPct val="100000"/>
              </a:lnSpc>
            </a:pPr>
            <a:r>
              <a:rPr dirty="0" sz="1300" spc="5">
                <a:latin typeface="Arial"/>
                <a:cs typeface="Arial"/>
              </a:rPr>
              <a:t>E</a:t>
            </a:r>
            <a:r>
              <a:rPr dirty="0" sz="1300" spc="15">
                <a:latin typeface="Arial"/>
                <a:cs typeface="Arial"/>
              </a:rPr>
              <a:t>c</a:t>
            </a:r>
            <a:r>
              <a:rPr dirty="0" sz="1300" spc="10">
                <a:latin typeface="Arial"/>
                <a:cs typeface="Arial"/>
              </a:rPr>
              <a:t>o</a:t>
            </a:r>
            <a:r>
              <a:rPr dirty="0" sz="1300" spc="-5">
                <a:latin typeface="Arial"/>
                <a:cs typeface="Arial"/>
              </a:rPr>
              <a:t>I</a:t>
            </a:r>
            <a:r>
              <a:rPr dirty="0" sz="1300" spc="10">
                <a:latin typeface="Arial"/>
                <a:cs typeface="Arial"/>
              </a:rPr>
              <a:t>SD</a:t>
            </a:r>
            <a:endParaRPr sz="1300">
              <a:latin typeface="Arial"/>
              <a:cs typeface="Arial"/>
            </a:endParaRPr>
          </a:p>
        </p:txBody>
      </p:sp>
      <p:sp>
        <p:nvSpPr>
          <p:cNvPr id="3" name="object 3"/>
          <p:cNvSpPr/>
          <p:nvPr/>
        </p:nvSpPr>
        <p:spPr>
          <a:xfrm>
            <a:off x="6458597" y="5714238"/>
            <a:ext cx="1652905" cy="340995"/>
          </a:xfrm>
          <a:custGeom>
            <a:avLst/>
            <a:gdLst/>
            <a:ahLst/>
            <a:cxnLst/>
            <a:rect l="l" t="t" r="r" b="b"/>
            <a:pathLst>
              <a:path w="1652904" h="340995">
                <a:moveTo>
                  <a:pt x="0" y="0"/>
                </a:moveTo>
                <a:lnTo>
                  <a:pt x="0" y="340613"/>
                </a:lnTo>
                <a:lnTo>
                  <a:pt x="1652778" y="340613"/>
                </a:lnTo>
                <a:lnTo>
                  <a:pt x="1652778" y="0"/>
                </a:lnTo>
                <a:lnTo>
                  <a:pt x="0" y="0"/>
                </a:lnTo>
                <a:close/>
              </a:path>
            </a:pathLst>
          </a:custGeom>
          <a:ln w="6286">
            <a:solidFill>
              <a:srgbClr val="000000"/>
            </a:solidFill>
          </a:ln>
        </p:spPr>
        <p:txBody>
          <a:bodyPr wrap="square" lIns="0" tIns="0" rIns="0" bIns="0" rtlCol="0"/>
          <a:lstStyle/>
          <a:p/>
        </p:txBody>
      </p:sp>
      <p:sp>
        <p:nvSpPr>
          <p:cNvPr id="4" name="object 4"/>
          <p:cNvSpPr txBox="1"/>
          <p:nvPr/>
        </p:nvSpPr>
        <p:spPr>
          <a:xfrm>
            <a:off x="6234055" y="1568703"/>
            <a:ext cx="3575685" cy="2936875"/>
          </a:xfrm>
          <a:prstGeom prst="rect">
            <a:avLst/>
          </a:prstGeom>
        </p:spPr>
        <p:txBody>
          <a:bodyPr wrap="square" lIns="0" tIns="0" rIns="0" bIns="0" rtlCol="0" vert="horz">
            <a:spAutoFit/>
          </a:bodyPr>
          <a:lstStyle/>
          <a:p>
            <a:pPr marL="12700">
              <a:lnSpc>
                <a:spcPct val="100000"/>
              </a:lnSpc>
            </a:pPr>
            <a:r>
              <a:rPr dirty="0" sz="1550" spc="30">
                <a:latin typeface="ＭＳ ゴシック"/>
                <a:cs typeface="ＭＳ ゴシック"/>
              </a:rPr>
              <a:t>環</a:t>
            </a:r>
            <a:r>
              <a:rPr dirty="0" sz="1550" spc="420">
                <a:latin typeface="ＭＳ ゴシック"/>
                <a:cs typeface="ＭＳ ゴシック"/>
              </a:rPr>
              <a:t>境</a:t>
            </a:r>
            <a:r>
              <a:rPr dirty="0" sz="1550" spc="20">
                <a:latin typeface="Arial"/>
                <a:cs typeface="Arial"/>
              </a:rPr>
              <a:t>ODA</a:t>
            </a:r>
            <a:r>
              <a:rPr dirty="0" sz="1550" spc="-114">
                <a:latin typeface="Arial"/>
                <a:cs typeface="Arial"/>
              </a:rPr>
              <a:t> </a:t>
            </a:r>
            <a:r>
              <a:rPr dirty="0" sz="1550" spc="30">
                <a:latin typeface="ＭＳ ゴシック"/>
                <a:cs typeface="ＭＳ ゴシック"/>
              </a:rPr>
              <a:t>の政策体系</a:t>
            </a:r>
            <a:endParaRPr sz="1550">
              <a:latin typeface="ＭＳ ゴシック"/>
              <a:cs typeface="ＭＳ ゴシック"/>
            </a:endParaRPr>
          </a:p>
          <a:p>
            <a:pPr>
              <a:lnSpc>
                <a:spcPct val="100000"/>
              </a:lnSpc>
            </a:pPr>
            <a:endParaRPr sz="2050">
              <a:latin typeface="Times New Roman"/>
              <a:cs typeface="Times New Roman"/>
            </a:endParaRPr>
          </a:p>
          <a:p>
            <a:pPr marL="68580">
              <a:lnSpc>
                <a:spcPct val="100000"/>
              </a:lnSpc>
              <a:spcBef>
                <a:spcPts val="5"/>
              </a:spcBef>
            </a:pPr>
            <a:r>
              <a:rPr dirty="0" sz="1300" spc="15">
                <a:latin typeface="ＭＳ ゴシック"/>
                <a:cs typeface="ＭＳ ゴシック"/>
              </a:rPr>
              <a:t>政府開発援助大綱</a:t>
            </a:r>
            <a:endParaRPr sz="1300">
              <a:latin typeface="ＭＳ ゴシック"/>
              <a:cs typeface="ＭＳ ゴシック"/>
            </a:endParaRPr>
          </a:p>
          <a:p>
            <a:pPr marL="462915" indent="-83820">
              <a:lnSpc>
                <a:spcPct val="100000"/>
              </a:lnSpc>
              <a:spcBef>
                <a:spcPts val="175"/>
              </a:spcBef>
              <a:buFont typeface=""/>
              <a:buChar char="•"/>
              <a:tabLst>
                <a:tab pos="548005" algn="l"/>
              </a:tabLst>
            </a:pPr>
            <a:r>
              <a:rPr dirty="0" sz="1300" spc="5">
                <a:latin typeface="ＭＳ ゴシック"/>
                <a:cs typeface="ＭＳ ゴシック"/>
              </a:rPr>
              <a:t>2003</a:t>
            </a:r>
            <a:r>
              <a:rPr dirty="0" sz="1300" spc="-405">
                <a:latin typeface="ＭＳ ゴシック"/>
                <a:cs typeface="ＭＳ ゴシック"/>
              </a:rPr>
              <a:t> </a:t>
            </a:r>
            <a:r>
              <a:rPr dirty="0" sz="1300" spc="15">
                <a:latin typeface="ＭＳ ゴシック"/>
                <a:cs typeface="ＭＳ ゴシック"/>
              </a:rPr>
              <a:t>年８月閣議決定</a:t>
            </a:r>
            <a:endParaRPr sz="1300">
              <a:latin typeface="ＭＳ ゴシック"/>
              <a:cs typeface="ＭＳ ゴシック"/>
            </a:endParaRPr>
          </a:p>
          <a:p>
            <a:pPr marL="547370" indent="-168275">
              <a:lnSpc>
                <a:spcPct val="100000"/>
              </a:lnSpc>
              <a:spcBef>
                <a:spcPts val="150"/>
              </a:spcBef>
              <a:buFont typeface=""/>
              <a:buChar char="•"/>
              <a:tabLst>
                <a:tab pos="548005" algn="l"/>
              </a:tabLst>
            </a:pPr>
            <a:r>
              <a:rPr dirty="0" sz="1300" spc="15">
                <a:latin typeface="ＭＳ ゴシック"/>
                <a:cs typeface="ＭＳ ゴシック"/>
              </a:rPr>
              <a:t>我が</a:t>
            </a:r>
            <a:r>
              <a:rPr dirty="0" sz="1300" spc="20">
                <a:latin typeface="ＭＳ ゴシック"/>
                <a:cs typeface="ＭＳ ゴシック"/>
              </a:rPr>
              <a:t>国</a:t>
            </a:r>
            <a:r>
              <a:rPr dirty="0" sz="1300" spc="-350">
                <a:latin typeface="ＭＳ ゴシック"/>
                <a:cs typeface="ＭＳ ゴシック"/>
              </a:rPr>
              <a:t> </a:t>
            </a:r>
            <a:r>
              <a:rPr dirty="0" sz="1300" spc="10">
                <a:latin typeface="Arial"/>
                <a:cs typeface="Arial"/>
              </a:rPr>
              <a:t>ODA</a:t>
            </a:r>
            <a:r>
              <a:rPr dirty="0" sz="1300" spc="-75">
                <a:latin typeface="Arial"/>
                <a:cs typeface="Arial"/>
              </a:rPr>
              <a:t> </a:t>
            </a:r>
            <a:r>
              <a:rPr dirty="0" sz="1300" spc="15">
                <a:latin typeface="ＭＳ ゴシック"/>
                <a:cs typeface="ＭＳ ゴシック"/>
              </a:rPr>
              <a:t>の理念と原</a:t>
            </a:r>
            <a:r>
              <a:rPr dirty="0" sz="1300" spc="5">
                <a:latin typeface="ＭＳ ゴシック"/>
                <a:cs typeface="ＭＳ ゴシック"/>
              </a:rPr>
              <a:t>則</a:t>
            </a:r>
            <a:r>
              <a:rPr dirty="0" sz="1300" spc="15">
                <a:latin typeface="ＭＳ ゴシック"/>
                <a:cs typeface="ＭＳ ゴシック"/>
              </a:rPr>
              <a:t>を明確化</a:t>
            </a:r>
            <a:endParaRPr sz="1300">
              <a:latin typeface="ＭＳ ゴシック"/>
              <a:cs typeface="ＭＳ ゴシック"/>
            </a:endParaRPr>
          </a:p>
          <a:p>
            <a:pPr algn="just" marL="462915" marR="13335" indent="-83820">
              <a:lnSpc>
                <a:spcPct val="109600"/>
              </a:lnSpc>
              <a:spcBef>
                <a:spcPts val="5"/>
              </a:spcBef>
              <a:buFont typeface=""/>
              <a:buChar char="•"/>
              <a:tabLst>
                <a:tab pos="548005" algn="l"/>
              </a:tabLst>
            </a:pPr>
            <a:r>
              <a:rPr dirty="0" sz="1300" spc="15">
                <a:latin typeface="ＭＳ ゴシック"/>
                <a:cs typeface="ＭＳ ゴシック"/>
              </a:rPr>
              <a:t>重点課題に</a:t>
            </a:r>
            <a:r>
              <a:rPr dirty="0" sz="1300" spc="5">
                <a:latin typeface="ＭＳ ゴシック"/>
                <a:cs typeface="ＭＳ ゴシック"/>
              </a:rPr>
              <a:t>環</a:t>
            </a:r>
            <a:r>
              <a:rPr dirty="0" sz="1300" spc="15">
                <a:latin typeface="ＭＳ ゴシック"/>
                <a:cs typeface="ＭＳ ゴシック"/>
              </a:rPr>
              <a:t>境問題を含</a:t>
            </a:r>
            <a:r>
              <a:rPr dirty="0" sz="1300" spc="-85">
                <a:latin typeface="ＭＳ ゴシック"/>
                <a:cs typeface="ＭＳ ゴシック"/>
              </a:rPr>
              <a:t>む</a:t>
            </a:r>
            <a:r>
              <a:rPr dirty="0" sz="1300" spc="20">
                <a:latin typeface="ＭＳ ゴシック"/>
                <a:cs typeface="ＭＳ ゴシック"/>
              </a:rPr>
              <a:t>「</a:t>
            </a:r>
            <a:r>
              <a:rPr dirty="0" sz="1300" spc="15">
                <a:latin typeface="ＭＳ ゴシック"/>
                <a:cs typeface="ＭＳ ゴシック"/>
              </a:rPr>
              <a:t>地球的規模 </a:t>
            </a:r>
            <a:r>
              <a:rPr dirty="0" sz="1300" spc="50">
                <a:latin typeface="ＭＳ ゴシック"/>
                <a:cs typeface="ＭＳ ゴシック"/>
              </a:rPr>
              <a:t>の問題への取組」を位置付け、援助実施 </a:t>
            </a:r>
            <a:r>
              <a:rPr dirty="0" sz="1300" spc="15">
                <a:latin typeface="ＭＳ ゴシック"/>
                <a:cs typeface="ＭＳ ゴシック"/>
              </a:rPr>
              <a:t>の原則</a:t>
            </a:r>
            <a:r>
              <a:rPr dirty="0" sz="1300" spc="5">
                <a:latin typeface="ＭＳ ゴシック"/>
                <a:cs typeface="ＭＳ ゴシック"/>
              </a:rPr>
              <a:t>に</a:t>
            </a:r>
            <a:r>
              <a:rPr dirty="0" sz="1300" spc="20">
                <a:latin typeface="ＭＳ ゴシック"/>
                <a:cs typeface="ＭＳ ゴシック"/>
              </a:rPr>
              <a:t>「</a:t>
            </a:r>
            <a:r>
              <a:rPr dirty="0" sz="1300" spc="15">
                <a:latin typeface="ＭＳ ゴシック"/>
                <a:cs typeface="ＭＳ ゴシック"/>
              </a:rPr>
              <a:t>環境と開発の両立」を掲げる</a:t>
            </a:r>
            <a:endParaRPr sz="1300">
              <a:latin typeface="ＭＳ ゴシック"/>
              <a:cs typeface="ＭＳ ゴシック"/>
            </a:endParaRPr>
          </a:p>
          <a:p>
            <a:pPr>
              <a:lnSpc>
                <a:spcPct val="100000"/>
              </a:lnSpc>
              <a:spcBef>
                <a:spcPts val="55"/>
              </a:spcBef>
              <a:buFont typeface=""/>
              <a:buChar char="•"/>
            </a:pPr>
            <a:endParaRPr sz="1600">
              <a:latin typeface="Times New Roman"/>
              <a:cs typeface="Times New Roman"/>
            </a:endParaRPr>
          </a:p>
          <a:p>
            <a:pPr marL="60325">
              <a:lnSpc>
                <a:spcPct val="100000"/>
              </a:lnSpc>
            </a:pPr>
            <a:r>
              <a:rPr dirty="0" sz="1300" spc="15">
                <a:latin typeface="ＭＳ ゴシック"/>
                <a:cs typeface="ＭＳ ゴシック"/>
              </a:rPr>
              <a:t>政府開発援助に関する中期政策</a:t>
            </a:r>
            <a:endParaRPr sz="1300">
              <a:latin typeface="ＭＳ ゴシック"/>
              <a:cs typeface="ＭＳ ゴシック"/>
            </a:endParaRPr>
          </a:p>
          <a:p>
            <a:pPr marL="547370" indent="-168275">
              <a:lnSpc>
                <a:spcPct val="100000"/>
              </a:lnSpc>
              <a:spcBef>
                <a:spcPts val="285"/>
              </a:spcBef>
              <a:buFont typeface=""/>
              <a:buChar char="•"/>
              <a:tabLst>
                <a:tab pos="548005" algn="l"/>
              </a:tabLst>
            </a:pPr>
            <a:r>
              <a:rPr dirty="0" sz="1300" spc="5">
                <a:latin typeface="ＭＳ ゴシック"/>
                <a:cs typeface="ＭＳ ゴシック"/>
              </a:rPr>
              <a:t>2005</a:t>
            </a:r>
            <a:r>
              <a:rPr dirty="0" sz="1300" spc="-409">
                <a:latin typeface="ＭＳ ゴシック"/>
                <a:cs typeface="ＭＳ ゴシック"/>
              </a:rPr>
              <a:t> </a:t>
            </a:r>
            <a:r>
              <a:rPr dirty="0" sz="1300" spc="15">
                <a:latin typeface="ＭＳ ゴシック"/>
                <a:cs typeface="ＭＳ ゴシック"/>
              </a:rPr>
              <a:t>年２</a:t>
            </a:r>
            <a:r>
              <a:rPr dirty="0" sz="1300" spc="10">
                <a:latin typeface="ＭＳ ゴシック"/>
                <a:cs typeface="ＭＳ ゴシック"/>
              </a:rPr>
              <a:t>月</a:t>
            </a:r>
            <a:r>
              <a:rPr dirty="0" sz="1300" spc="15">
                <a:latin typeface="ＭＳ ゴシック"/>
                <a:cs typeface="ＭＳ ゴシック"/>
              </a:rPr>
              <a:t>策定</a:t>
            </a:r>
            <a:endParaRPr sz="1300">
              <a:latin typeface="ＭＳ ゴシック"/>
              <a:cs typeface="ＭＳ ゴシック"/>
            </a:endParaRPr>
          </a:p>
          <a:p>
            <a:pPr algn="just" marL="462915" marR="5080" indent="-83820">
              <a:lnSpc>
                <a:spcPts val="1720"/>
              </a:lnSpc>
              <a:spcBef>
                <a:spcPts val="70"/>
              </a:spcBef>
              <a:buFont typeface=""/>
              <a:buChar char="•"/>
              <a:tabLst>
                <a:tab pos="548005" algn="l"/>
              </a:tabLst>
            </a:pPr>
            <a:r>
              <a:rPr dirty="0" sz="1300" spc="15">
                <a:latin typeface="ＭＳ ゴシック"/>
                <a:cs typeface="ＭＳ ゴシック"/>
              </a:rPr>
              <a:t>重点課題「</a:t>
            </a:r>
            <a:r>
              <a:rPr dirty="0" sz="1300" spc="5">
                <a:latin typeface="ＭＳ ゴシック"/>
                <a:cs typeface="ＭＳ ゴシック"/>
              </a:rPr>
              <a:t>地</a:t>
            </a:r>
            <a:r>
              <a:rPr dirty="0" sz="1300" spc="15">
                <a:latin typeface="ＭＳ ゴシック"/>
                <a:cs typeface="ＭＳ ゴシック"/>
              </a:rPr>
              <a:t>球的規</a:t>
            </a:r>
            <a:r>
              <a:rPr dirty="0" sz="1300" spc="5">
                <a:latin typeface="ＭＳ ゴシック"/>
                <a:cs typeface="ＭＳ ゴシック"/>
              </a:rPr>
              <a:t>模</a:t>
            </a:r>
            <a:r>
              <a:rPr dirty="0" sz="1300" spc="15">
                <a:latin typeface="ＭＳ ゴシック"/>
                <a:cs typeface="ＭＳ ゴシック"/>
              </a:rPr>
              <a:t>の問題への取組」 に環境</a:t>
            </a:r>
            <a:r>
              <a:rPr dirty="0" sz="1300" spc="5">
                <a:latin typeface="ＭＳ ゴシック"/>
                <a:cs typeface="ＭＳ ゴシック"/>
              </a:rPr>
              <a:t>問</a:t>
            </a:r>
            <a:r>
              <a:rPr dirty="0" sz="1300" spc="15">
                <a:latin typeface="ＭＳ ゴシック"/>
                <a:cs typeface="ＭＳ ゴシック"/>
              </a:rPr>
              <a:t>題を明記</a:t>
            </a:r>
            <a:endParaRPr sz="1300">
              <a:latin typeface="ＭＳ ゴシック"/>
              <a:cs typeface="ＭＳ ゴシック"/>
            </a:endParaRPr>
          </a:p>
        </p:txBody>
      </p:sp>
      <p:sp>
        <p:nvSpPr>
          <p:cNvPr id="9" name="object 9"/>
          <p:cNvSpPr txBox="1">
            <a:spLocks noGrp="1"/>
          </p:cNvSpPr>
          <p:nvPr>
            <p:ph type="sldNum" idx="7" sz="quarter"/>
          </p:nvPr>
        </p:nvSpPr>
        <p:spPr>
          <a:prstGeom prst="rect"/>
        </p:spPr>
        <p:txBody>
          <a:bodyPr wrap="square" lIns="0" tIns="68572" rIns="0" bIns="0" rtlCol="0" vert="horz">
            <a:spAutoFit/>
          </a:bodyPr>
          <a:lstStyle/>
          <a:p>
            <a:pPr marL="109220">
              <a:lnSpc>
                <a:spcPts val="2260"/>
              </a:lnSpc>
            </a:pPr>
            <a:fld id="{81D60167-4931-47E6-BA6A-407CBD079E47}" type="slidenum">
              <a:rPr dirty="0" spc="15"/>
              <a:t>2</a:t>
            </a:fld>
          </a:p>
        </p:txBody>
      </p:sp>
      <p:sp>
        <p:nvSpPr>
          <p:cNvPr id="5" name="object 5"/>
          <p:cNvSpPr txBox="1"/>
          <p:nvPr/>
        </p:nvSpPr>
        <p:spPr>
          <a:xfrm>
            <a:off x="6357499" y="4995943"/>
            <a:ext cx="3364229" cy="1939925"/>
          </a:xfrm>
          <a:prstGeom prst="rect">
            <a:avLst/>
          </a:prstGeom>
        </p:spPr>
        <p:txBody>
          <a:bodyPr wrap="square" lIns="0" tIns="0" rIns="0" bIns="0" rtlCol="0" vert="horz">
            <a:spAutoFit/>
          </a:bodyPr>
          <a:lstStyle/>
          <a:p>
            <a:pPr marL="327660" indent="-92075">
              <a:lnSpc>
                <a:spcPct val="100000"/>
              </a:lnSpc>
              <a:buFont typeface=""/>
              <a:buChar char="•"/>
              <a:tabLst>
                <a:tab pos="403860" algn="l"/>
              </a:tabLst>
            </a:pPr>
            <a:r>
              <a:rPr dirty="0" sz="1300" spc="5">
                <a:latin typeface="ＭＳ ゴシック"/>
                <a:cs typeface="ＭＳ ゴシック"/>
              </a:rPr>
              <a:t>2002</a:t>
            </a:r>
            <a:r>
              <a:rPr dirty="0" sz="1300" spc="-345">
                <a:latin typeface="ＭＳ ゴシック"/>
                <a:cs typeface="ＭＳ ゴシック"/>
              </a:rPr>
              <a:t> </a:t>
            </a:r>
            <a:r>
              <a:rPr dirty="0" sz="1300" spc="15">
                <a:latin typeface="ＭＳ ゴシック"/>
                <a:cs typeface="ＭＳ ゴシック"/>
              </a:rPr>
              <a:t>年８</a:t>
            </a:r>
            <a:r>
              <a:rPr dirty="0" sz="1300" spc="5">
                <a:latin typeface="ＭＳ ゴシック"/>
                <a:cs typeface="ＭＳ ゴシック"/>
              </a:rPr>
              <a:t>月</a:t>
            </a:r>
            <a:r>
              <a:rPr dirty="0" sz="1300" spc="20">
                <a:latin typeface="ＭＳ ゴシック"/>
                <a:cs typeface="ＭＳ ゴシック"/>
              </a:rPr>
              <a:t>の</a:t>
            </a:r>
            <a:r>
              <a:rPr dirty="0" sz="1300" spc="-335">
                <a:latin typeface="ＭＳ ゴシック"/>
                <a:cs typeface="ＭＳ ゴシック"/>
              </a:rPr>
              <a:t> </a:t>
            </a:r>
            <a:r>
              <a:rPr dirty="0" sz="1300" spc="10">
                <a:latin typeface="Arial"/>
                <a:cs typeface="Arial"/>
              </a:rPr>
              <a:t>WSSD</a:t>
            </a:r>
            <a:r>
              <a:rPr dirty="0" sz="1300" spc="-55">
                <a:latin typeface="Arial"/>
                <a:cs typeface="Arial"/>
              </a:rPr>
              <a:t> </a:t>
            </a:r>
            <a:r>
              <a:rPr dirty="0" sz="1300" spc="15">
                <a:latin typeface="ＭＳ ゴシック"/>
                <a:cs typeface="ＭＳ ゴシック"/>
              </a:rPr>
              <a:t>の際に発表</a:t>
            </a:r>
            <a:endParaRPr sz="1300">
              <a:latin typeface="ＭＳ ゴシック"/>
              <a:cs typeface="ＭＳ ゴシック"/>
            </a:endParaRPr>
          </a:p>
          <a:p>
            <a:pPr marL="327660" marR="5080" indent="-92075">
              <a:lnSpc>
                <a:spcPct val="109600"/>
              </a:lnSpc>
              <a:buFont typeface=""/>
              <a:buChar char="•"/>
              <a:tabLst>
                <a:tab pos="403860" algn="l"/>
              </a:tabLst>
            </a:pPr>
            <a:r>
              <a:rPr dirty="0" sz="1300" spc="50">
                <a:latin typeface="ＭＳ ゴシック"/>
                <a:cs typeface="ＭＳ ゴシック"/>
              </a:rPr>
              <a:t>環</a:t>
            </a:r>
            <a:r>
              <a:rPr dirty="0" sz="1300" spc="55">
                <a:latin typeface="ＭＳ ゴシック"/>
                <a:cs typeface="ＭＳ ゴシック"/>
              </a:rPr>
              <a:t>境</a:t>
            </a:r>
            <a:r>
              <a:rPr dirty="0" sz="1300" spc="5">
                <a:latin typeface="Arial"/>
                <a:cs typeface="Arial"/>
              </a:rPr>
              <a:t>O</a:t>
            </a:r>
            <a:r>
              <a:rPr dirty="0" sz="1300" spc="10">
                <a:latin typeface="Arial"/>
                <a:cs typeface="Arial"/>
              </a:rPr>
              <a:t>D</a:t>
            </a:r>
            <a:r>
              <a:rPr dirty="0" sz="1300" spc="40">
                <a:latin typeface="Arial"/>
                <a:cs typeface="Arial"/>
              </a:rPr>
              <a:t>A</a:t>
            </a:r>
            <a:r>
              <a:rPr dirty="0" sz="1300" spc="50">
                <a:latin typeface="ＭＳ ゴシック"/>
                <a:cs typeface="ＭＳ ゴシック"/>
              </a:rPr>
              <a:t>の基本</a:t>
            </a:r>
            <a:r>
              <a:rPr dirty="0" sz="1300" spc="55">
                <a:latin typeface="ＭＳ ゴシック"/>
                <a:cs typeface="ＭＳ ゴシック"/>
              </a:rPr>
              <a:t>理</a:t>
            </a:r>
            <a:r>
              <a:rPr dirty="0" sz="1300" spc="50">
                <a:latin typeface="ＭＳ ゴシック"/>
                <a:cs typeface="ＭＳ ゴシック"/>
              </a:rPr>
              <a:t>念・方針</a:t>
            </a:r>
            <a:r>
              <a:rPr dirty="0" sz="1300" spc="55">
                <a:latin typeface="ＭＳ ゴシック"/>
                <a:cs typeface="ＭＳ ゴシック"/>
              </a:rPr>
              <a:t>・</a:t>
            </a:r>
            <a:r>
              <a:rPr dirty="0" sz="1300" spc="45">
                <a:latin typeface="ＭＳ ゴシック"/>
                <a:cs typeface="ＭＳ ゴシック"/>
              </a:rPr>
              <a:t>行動計画 </a:t>
            </a:r>
            <a:r>
              <a:rPr dirty="0" sz="1300" spc="15">
                <a:latin typeface="ＭＳ ゴシック"/>
                <a:cs typeface="ＭＳ ゴシック"/>
              </a:rPr>
              <a:t>を示す</a:t>
            </a:r>
            <a:endParaRPr sz="1300">
              <a:latin typeface="ＭＳ ゴシック"/>
              <a:cs typeface="ＭＳ ゴシック"/>
            </a:endParaRPr>
          </a:p>
          <a:p>
            <a:pPr>
              <a:lnSpc>
                <a:spcPct val="100000"/>
              </a:lnSpc>
              <a:buFont typeface=""/>
              <a:buChar char="•"/>
            </a:pPr>
            <a:endParaRPr sz="1250">
              <a:latin typeface="Times New Roman"/>
              <a:cs typeface="Times New Roman"/>
            </a:endParaRPr>
          </a:p>
          <a:p>
            <a:pPr marL="163830">
              <a:lnSpc>
                <a:spcPct val="100000"/>
              </a:lnSpc>
            </a:pPr>
            <a:r>
              <a:rPr dirty="0" sz="1300" spc="15">
                <a:latin typeface="ＭＳ ゴシック"/>
                <a:cs typeface="ＭＳ ゴシック"/>
              </a:rPr>
              <a:t>京都イニシアティブ</a:t>
            </a:r>
            <a:endParaRPr sz="1300">
              <a:latin typeface="ＭＳ ゴシック"/>
              <a:cs typeface="ＭＳ ゴシック"/>
            </a:endParaRPr>
          </a:p>
          <a:p>
            <a:pPr marL="403225" indent="-167640">
              <a:lnSpc>
                <a:spcPct val="100000"/>
              </a:lnSpc>
              <a:spcBef>
                <a:spcPts val="590"/>
              </a:spcBef>
              <a:buFont typeface=""/>
              <a:buChar char="•"/>
              <a:tabLst>
                <a:tab pos="403860" algn="l"/>
              </a:tabLst>
            </a:pPr>
            <a:r>
              <a:rPr dirty="0" sz="1300" spc="10">
                <a:latin typeface="ＭＳ ゴシック"/>
                <a:cs typeface="ＭＳ ゴシック"/>
              </a:rPr>
              <a:t>1997</a:t>
            </a:r>
            <a:r>
              <a:rPr dirty="0" sz="1300" spc="-480">
                <a:latin typeface="ＭＳ ゴシック"/>
                <a:cs typeface="ＭＳ ゴシック"/>
              </a:rPr>
              <a:t> </a:t>
            </a:r>
            <a:r>
              <a:rPr dirty="0" sz="1300" spc="215">
                <a:latin typeface="ＭＳ ゴシック"/>
                <a:cs typeface="ＭＳ ゴシック"/>
              </a:rPr>
              <a:t>年</a:t>
            </a:r>
            <a:r>
              <a:rPr dirty="0" sz="1300" spc="5">
                <a:latin typeface="ＭＳ ゴシック"/>
                <a:cs typeface="ＭＳ ゴシック"/>
              </a:rPr>
              <a:t>12</a:t>
            </a:r>
            <a:r>
              <a:rPr dirty="0" sz="1300" spc="-480">
                <a:latin typeface="ＭＳ ゴシック"/>
                <a:cs typeface="ＭＳ ゴシック"/>
              </a:rPr>
              <a:t> </a:t>
            </a:r>
            <a:r>
              <a:rPr dirty="0" sz="1300" spc="15">
                <a:latin typeface="ＭＳ ゴシック"/>
                <a:cs typeface="ＭＳ ゴシック"/>
              </a:rPr>
              <a:t>月</a:t>
            </a:r>
            <a:r>
              <a:rPr dirty="0" sz="1300" spc="215">
                <a:latin typeface="ＭＳ ゴシック"/>
                <a:cs typeface="ＭＳ ゴシック"/>
              </a:rPr>
              <a:t>の</a:t>
            </a:r>
            <a:r>
              <a:rPr dirty="0" sz="1300" spc="10">
                <a:latin typeface="Arial"/>
                <a:cs typeface="Arial"/>
              </a:rPr>
              <a:t>COP3</a:t>
            </a:r>
            <a:r>
              <a:rPr dirty="0" sz="1300" spc="-200">
                <a:latin typeface="Arial"/>
                <a:cs typeface="Arial"/>
              </a:rPr>
              <a:t> </a:t>
            </a:r>
            <a:r>
              <a:rPr dirty="0" sz="1300" spc="10">
                <a:latin typeface="ＭＳ ゴシック"/>
                <a:cs typeface="ＭＳ ゴシック"/>
              </a:rPr>
              <a:t>の際に</a:t>
            </a:r>
            <a:r>
              <a:rPr dirty="0" sz="1300" spc="20">
                <a:latin typeface="ＭＳ ゴシック"/>
                <a:cs typeface="ＭＳ ゴシック"/>
              </a:rPr>
              <a:t>発表</a:t>
            </a:r>
            <a:endParaRPr sz="1300">
              <a:latin typeface="ＭＳ ゴシック"/>
              <a:cs typeface="ＭＳ ゴシック"/>
            </a:endParaRPr>
          </a:p>
          <a:p>
            <a:pPr marL="403225" indent="-167640">
              <a:lnSpc>
                <a:spcPct val="100000"/>
              </a:lnSpc>
              <a:spcBef>
                <a:spcPts val="145"/>
              </a:spcBef>
              <a:buFont typeface=""/>
              <a:buChar char="•"/>
              <a:tabLst>
                <a:tab pos="403860" algn="l"/>
              </a:tabLst>
            </a:pPr>
            <a:r>
              <a:rPr dirty="0" sz="1300" spc="15">
                <a:latin typeface="ＭＳ ゴシック"/>
                <a:cs typeface="ＭＳ ゴシック"/>
              </a:rPr>
              <a:t>温暖化対策途上国支</a:t>
            </a:r>
            <a:r>
              <a:rPr dirty="0" sz="1300" spc="5">
                <a:latin typeface="ＭＳ ゴシック"/>
                <a:cs typeface="ＭＳ ゴシック"/>
              </a:rPr>
              <a:t>援</a:t>
            </a:r>
            <a:r>
              <a:rPr dirty="0" sz="1300" spc="15">
                <a:latin typeface="ＭＳ ゴシック"/>
                <a:cs typeface="ＭＳ ゴシック"/>
              </a:rPr>
              <a:t>の具体化</a:t>
            </a:r>
            <a:endParaRPr sz="1300">
              <a:latin typeface="ＭＳ ゴシック"/>
              <a:cs typeface="ＭＳ ゴシック"/>
            </a:endParaRPr>
          </a:p>
          <a:p>
            <a:pPr>
              <a:lnSpc>
                <a:spcPct val="100000"/>
              </a:lnSpc>
              <a:spcBef>
                <a:spcPts val="55"/>
              </a:spcBef>
            </a:pPr>
            <a:endParaRPr sz="1550">
              <a:latin typeface="Times New Roman"/>
              <a:cs typeface="Times New Roman"/>
            </a:endParaRPr>
          </a:p>
          <a:p>
            <a:pPr marL="12700">
              <a:lnSpc>
                <a:spcPct val="100000"/>
              </a:lnSpc>
            </a:pPr>
            <a:r>
              <a:rPr dirty="0" sz="1300" spc="15">
                <a:latin typeface="ＭＳ ゴシック"/>
                <a:cs typeface="ＭＳ ゴシック"/>
              </a:rPr>
              <a:t>国別援助計画</a:t>
            </a:r>
            <a:endParaRPr sz="1300">
              <a:latin typeface="ＭＳ ゴシック"/>
              <a:cs typeface="ＭＳ ゴシック"/>
            </a:endParaRPr>
          </a:p>
        </p:txBody>
      </p:sp>
      <p:sp>
        <p:nvSpPr>
          <p:cNvPr id="6" name="object 6"/>
          <p:cNvSpPr txBox="1">
            <a:spLocks noGrp="1"/>
          </p:cNvSpPr>
          <p:nvPr>
            <p:ph type="title"/>
          </p:nvPr>
        </p:nvSpPr>
        <p:spPr>
          <a:xfrm>
            <a:off x="2787529" y="572007"/>
            <a:ext cx="4499610" cy="520700"/>
          </a:xfrm>
          <a:prstGeom prst="rect"/>
        </p:spPr>
        <p:txBody>
          <a:bodyPr wrap="square" lIns="0" tIns="0" rIns="0" bIns="0" rtlCol="0" vert="horz">
            <a:spAutoFit/>
          </a:bodyPr>
          <a:lstStyle/>
          <a:p>
            <a:pPr marL="12700">
              <a:lnSpc>
                <a:spcPts val="4095"/>
              </a:lnSpc>
            </a:pPr>
            <a:r>
              <a:rPr dirty="0" sz="3500" spc="20">
                <a:solidFill>
                  <a:srgbClr val="222268"/>
                </a:solidFill>
              </a:rPr>
              <a:t>我が国の環境ODA政策</a:t>
            </a:r>
            <a:endParaRPr sz="3500"/>
          </a:p>
        </p:txBody>
      </p:sp>
      <p:sp>
        <p:nvSpPr>
          <p:cNvPr id="7" name="object 7"/>
          <p:cNvSpPr txBox="1"/>
          <p:nvPr/>
        </p:nvSpPr>
        <p:spPr>
          <a:xfrm>
            <a:off x="238630" y="4802378"/>
            <a:ext cx="5515610" cy="2159000"/>
          </a:xfrm>
          <a:prstGeom prst="rect">
            <a:avLst/>
          </a:prstGeom>
        </p:spPr>
        <p:txBody>
          <a:bodyPr wrap="square" lIns="0" tIns="0" rIns="0" bIns="0" rtlCol="0" vert="horz">
            <a:spAutoFit/>
          </a:bodyPr>
          <a:lstStyle/>
          <a:p>
            <a:pPr marL="12700">
              <a:lnSpc>
                <a:spcPct val="100000"/>
              </a:lnSpc>
            </a:pPr>
            <a:r>
              <a:rPr dirty="0" sz="2200">
                <a:solidFill>
                  <a:srgbClr val="3363FF"/>
                </a:solidFill>
                <a:latin typeface="ＭＳ Ｐゴシック"/>
                <a:cs typeface="ＭＳ Ｐゴシック"/>
              </a:rPr>
              <a:t>環境配慮</a:t>
            </a:r>
            <a:endParaRPr sz="2200">
              <a:latin typeface="ＭＳ Ｐゴシック"/>
              <a:cs typeface="ＭＳ Ｐゴシック"/>
            </a:endParaRPr>
          </a:p>
          <a:p>
            <a:pPr algn="just" marL="12700" marR="19050" indent="147955">
              <a:lnSpc>
                <a:spcPct val="110900"/>
              </a:lnSpc>
              <a:spcBef>
                <a:spcPts val="390"/>
              </a:spcBef>
            </a:pPr>
            <a:r>
              <a:rPr dirty="0" sz="1750" spc="5">
                <a:latin typeface="ＭＳ Ｐゴシック"/>
                <a:cs typeface="ＭＳ Ｐゴシック"/>
              </a:rPr>
              <a:t>環境と開発の両立には環境分野の協力</a:t>
            </a:r>
            <a:r>
              <a:rPr dirty="0" sz="1750">
                <a:latin typeface="ＭＳ Ｐゴシック"/>
                <a:cs typeface="ＭＳ Ｐゴシック"/>
              </a:rPr>
              <a:t>（</a:t>
            </a:r>
            <a:r>
              <a:rPr dirty="0" sz="1750" spc="5">
                <a:latin typeface="ＭＳ Ｐゴシック"/>
                <a:cs typeface="ＭＳ Ｐゴシック"/>
              </a:rPr>
              <a:t>環境</a:t>
            </a:r>
            <a:r>
              <a:rPr dirty="0" sz="1750">
                <a:latin typeface="ＭＳ Ｐゴシック"/>
                <a:cs typeface="ＭＳ Ｐゴシック"/>
              </a:rPr>
              <a:t>ODA）</a:t>
            </a:r>
            <a:r>
              <a:rPr dirty="0" sz="1750" spc="5">
                <a:latin typeface="ＭＳ Ｐゴシック"/>
                <a:cs typeface="ＭＳ Ｐゴシック"/>
              </a:rPr>
              <a:t>に加 </a:t>
            </a:r>
            <a:r>
              <a:rPr dirty="0" sz="1750" spc="10">
                <a:latin typeface="ＭＳ Ｐゴシック"/>
                <a:cs typeface="ＭＳ Ｐゴシック"/>
              </a:rPr>
              <a:t>え</a:t>
            </a:r>
            <a:r>
              <a:rPr dirty="0" sz="1750" spc="5">
                <a:latin typeface="ＭＳ Ｐゴシック"/>
                <a:cs typeface="ＭＳ Ｐゴシック"/>
              </a:rPr>
              <a:t>、</a:t>
            </a:r>
            <a:r>
              <a:rPr dirty="0" sz="1750" spc="10">
                <a:latin typeface="ＭＳ Ｐゴシック"/>
                <a:cs typeface="ＭＳ Ｐゴシック"/>
              </a:rPr>
              <a:t>開発に伴</a:t>
            </a:r>
            <a:r>
              <a:rPr dirty="0" sz="1750" spc="5">
                <a:latin typeface="ＭＳ Ｐゴシック"/>
                <a:cs typeface="ＭＳ Ｐゴシック"/>
              </a:rPr>
              <a:t>う</a:t>
            </a:r>
            <a:r>
              <a:rPr dirty="0" sz="1750" spc="10">
                <a:latin typeface="ＭＳ Ｐゴシック"/>
                <a:cs typeface="ＭＳ Ｐゴシック"/>
              </a:rPr>
              <a:t>環境へのマイナスの影響を最小限にとどめ </a:t>
            </a:r>
            <a:r>
              <a:rPr dirty="0" sz="1750" spc="10">
                <a:latin typeface="ＭＳ Ｐゴシック"/>
                <a:cs typeface="ＭＳ Ｐゴシック"/>
              </a:rPr>
              <a:t>ることが重要です。我が国はODA事業の実施プロセスに環 境配慮を組み入れており、JICA（国際協力機構）及びJBIC</a:t>
            </a:r>
            <a:endParaRPr sz="1750">
              <a:latin typeface="ＭＳ Ｐゴシック"/>
              <a:cs typeface="ＭＳ Ｐゴシック"/>
            </a:endParaRPr>
          </a:p>
          <a:p>
            <a:pPr marL="12700" marR="5080">
              <a:lnSpc>
                <a:spcPct val="110900"/>
              </a:lnSpc>
            </a:pPr>
            <a:r>
              <a:rPr dirty="0" sz="1750">
                <a:latin typeface="ＭＳ Ｐゴシック"/>
                <a:cs typeface="ＭＳ Ｐゴシック"/>
              </a:rPr>
              <a:t>（</a:t>
            </a:r>
            <a:r>
              <a:rPr dirty="0" sz="1750" spc="5">
                <a:latin typeface="ＭＳ Ｐゴシック"/>
                <a:cs typeface="ＭＳ Ｐゴシック"/>
              </a:rPr>
              <a:t>国際協力銀行</a:t>
            </a:r>
            <a:r>
              <a:rPr dirty="0" sz="1750">
                <a:latin typeface="ＭＳ Ｐゴシック"/>
                <a:cs typeface="ＭＳ Ｐゴシック"/>
              </a:rPr>
              <a:t>）</a:t>
            </a:r>
            <a:r>
              <a:rPr dirty="0" sz="1750" spc="5">
                <a:latin typeface="ＭＳ Ｐゴシック"/>
                <a:cs typeface="ＭＳ Ｐゴシック"/>
              </a:rPr>
              <a:t>はこのための</a:t>
            </a:r>
            <a:r>
              <a:rPr dirty="0" sz="1750" spc="10" u="sng">
                <a:solidFill>
                  <a:srgbClr val="FF0000"/>
                </a:solidFill>
                <a:latin typeface="ＭＳ Ｐゴシック"/>
                <a:cs typeface="ＭＳ Ｐゴシック"/>
              </a:rPr>
              <a:t>環境社会配慮ガイ</a:t>
            </a:r>
            <a:r>
              <a:rPr dirty="0" sz="1750" spc="5" u="sng">
                <a:solidFill>
                  <a:srgbClr val="FF0000"/>
                </a:solidFill>
                <a:latin typeface="ＭＳ Ｐゴシック"/>
                <a:cs typeface="ＭＳ Ｐゴシック"/>
              </a:rPr>
              <a:t>ド</a:t>
            </a:r>
            <a:r>
              <a:rPr dirty="0" sz="1750" spc="10" u="sng">
                <a:solidFill>
                  <a:srgbClr val="FF0000"/>
                </a:solidFill>
                <a:latin typeface="ＭＳ Ｐゴシック"/>
                <a:cs typeface="ＭＳ Ｐゴシック"/>
              </a:rPr>
              <a:t>ラ</a:t>
            </a:r>
            <a:r>
              <a:rPr dirty="0" sz="1750" spc="20" u="sng">
                <a:solidFill>
                  <a:srgbClr val="FF0000"/>
                </a:solidFill>
                <a:latin typeface="ＭＳ Ｐゴシック"/>
                <a:cs typeface="ＭＳ Ｐゴシック"/>
              </a:rPr>
              <a:t>イ</a:t>
            </a:r>
            <a:r>
              <a:rPr dirty="0" sz="1750" spc="10" u="sng">
                <a:solidFill>
                  <a:srgbClr val="FF0000"/>
                </a:solidFill>
                <a:latin typeface="ＭＳ Ｐゴシック"/>
                <a:cs typeface="ＭＳ Ｐゴシック"/>
              </a:rPr>
              <a:t>ン</a:t>
            </a:r>
            <a:r>
              <a:rPr dirty="0" sz="1750" spc="10">
                <a:latin typeface="ＭＳ Ｐゴシック"/>
                <a:cs typeface="ＭＳ Ｐゴシック"/>
              </a:rPr>
              <a:t>を </a:t>
            </a:r>
            <a:r>
              <a:rPr dirty="0" sz="1750" spc="5">
                <a:latin typeface="ＭＳ Ｐゴシック"/>
                <a:cs typeface="ＭＳ Ｐゴシック"/>
              </a:rPr>
              <a:t>作成し環境配慮の徹底に努めています。</a:t>
            </a:r>
            <a:endParaRPr sz="1750">
              <a:latin typeface="ＭＳ Ｐゴシック"/>
              <a:cs typeface="ＭＳ Ｐゴシック"/>
            </a:endParaRPr>
          </a:p>
        </p:txBody>
      </p:sp>
      <p:sp>
        <p:nvSpPr>
          <p:cNvPr id="8" name="object 8"/>
          <p:cNvSpPr txBox="1"/>
          <p:nvPr/>
        </p:nvSpPr>
        <p:spPr>
          <a:xfrm>
            <a:off x="268354" y="1659128"/>
            <a:ext cx="5545455" cy="2465070"/>
          </a:xfrm>
          <a:prstGeom prst="rect">
            <a:avLst/>
          </a:prstGeom>
        </p:spPr>
        <p:txBody>
          <a:bodyPr wrap="square" lIns="0" tIns="0" rIns="0" bIns="0" rtlCol="0" vert="horz">
            <a:spAutoFit/>
          </a:bodyPr>
          <a:lstStyle/>
          <a:p>
            <a:pPr marL="12700">
              <a:lnSpc>
                <a:spcPct val="100000"/>
              </a:lnSpc>
            </a:pPr>
            <a:r>
              <a:rPr dirty="0" sz="2200">
                <a:solidFill>
                  <a:srgbClr val="3363FF"/>
                </a:solidFill>
                <a:latin typeface="ＭＳ Ｐゴシック"/>
                <a:cs typeface="ＭＳ Ｐゴシック"/>
              </a:rPr>
              <a:t>環境ODA政策</a:t>
            </a:r>
            <a:endParaRPr sz="2200">
              <a:latin typeface="ＭＳ Ｐゴシック"/>
              <a:cs typeface="ＭＳ Ｐゴシック"/>
            </a:endParaRPr>
          </a:p>
          <a:p>
            <a:pPr marL="12700" marR="5080" indent="147955">
              <a:lnSpc>
                <a:spcPct val="110900"/>
              </a:lnSpc>
              <a:spcBef>
                <a:spcPts val="390"/>
              </a:spcBef>
            </a:pPr>
            <a:r>
              <a:rPr dirty="0" sz="1750" spc="5">
                <a:latin typeface="ＭＳ Ｐゴシック"/>
                <a:cs typeface="ＭＳ Ｐゴシック"/>
              </a:rPr>
              <a:t>我が国は</a:t>
            </a:r>
            <a:r>
              <a:rPr dirty="0" sz="1750">
                <a:latin typeface="ＭＳ Ｐゴシック"/>
                <a:cs typeface="ＭＳ Ｐゴシック"/>
              </a:rPr>
              <a:t>、</a:t>
            </a:r>
            <a:r>
              <a:rPr dirty="0" sz="1750" spc="5">
                <a:latin typeface="ＭＳ Ｐゴシック"/>
                <a:cs typeface="ＭＳ Ｐゴシック"/>
              </a:rPr>
              <a:t>「</a:t>
            </a:r>
            <a:r>
              <a:rPr dirty="0" sz="1750" spc="5" u="sng">
                <a:solidFill>
                  <a:srgbClr val="FF0000"/>
                </a:solidFill>
                <a:latin typeface="ＭＳ Ｐゴシック"/>
                <a:cs typeface="ＭＳ Ｐゴシック"/>
              </a:rPr>
              <a:t>政府開発援助</a:t>
            </a:r>
            <a:r>
              <a:rPr dirty="0" sz="1750" u="sng">
                <a:solidFill>
                  <a:srgbClr val="FF0000"/>
                </a:solidFill>
                <a:latin typeface="ＭＳ Ｐゴシック"/>
                <a:cs typeface="ＭＳ Ｐゴシック"/>
              </a:rPr>
              <a:t>（ODA）</a:t>
            </a:r>
            <a:r>
              <a:rPr dirty="0" sz="1750" spc="5" u="sng">
                <a:solidFill>
                  <a:srgbClr val="FF0000"/>
                </a:solidFill>
                <a:latin typeface="ＭＳ Ｐゴシック"/>
                <a:cs typeface="ＭＳ Ｐゴシック"/>
              </a:rPr>
              <a:t>大</a:t>
            </a:r>
            <a:r>
              <a:rPr dirty="0" sz="1750" spc="10" u="sng">
                <a:solidFill>
                  <a:srgbClr val="FF0000"/>
                </a:solidFill>
                <a:latin typeface="ＭＳ Ｐゴシック"/>
                <a:cs typeface="ＭＳ Ｐゴシック"/>
              </a:rPr>
              <a:t>綱</a:t>
            </a:r>
            <a:r>
              <a:rPr dirty="0" sz="1750">
                <a:latin typeface="ＭＳ Ｐゴシック"/>
                <a:cs typeface="ＭＳ Ｐゴシック"/>
              </a:rPr>
              <a:t>」</a:t>
            </a:r>
            <a:r>
              <a:rPr dirty="0" sz="1750" spc="5">
                <a:latin typeface="ＭＳ Ｐゴシック"/>
                <a:cs typeface="ＭＳ Ｐゴシック"/>
              </a:rPr>
              <a:t>及び</a:t>
            </a:r>
            <a:r>
              <a:rPr dirty="0" sz="1750">
                <a:latin typeface="ＭＳ Ｐゴシック"/>
                <a:cs typeface="ＭＳ Ｐゴシック"/>
              </a:rPr>
              <a:t>「</a:t>
            </a:r>
            <a:r>
              <a:rPr dirty="0" sz="1750" spc="5" u="sng">
                <a:solidFill>
                  <a:srgbClr val="FF0000"/>
                </a:solidFill>
                <a:latin typeface="ＭＳ Ｐゴシック"/>
                <a:cs typeface="ＭＳ Ｐゴシック"/>
              </a:rPr>
              <a:t>政府開発 </a:t>
            </a:r>
            <a:r>
              <a:rPr dirty="0" sz="1750" spc="10" u="sng">
                <a:solidFill>
                  <a:srgbClr val="FF0000"/>
                </a:solidFill>
                <a:latin typeface="ＭＳ Ｐゴシック"/>
                <a:cs typeface="ＭＳ Ｐゴシック"/>
              </a:rPr>
              <a:t>援助</a:t>
            </a:r>
            <a:r>
              <a:rPr dirty="0" sz="1750" spc="5" u="sng">
                <a:solidFill>
                  <a:srgbClr val="FF0000"/>
                </a:solidFill>
                <a:latin typeface="ＭＳ Ｐゴシック"/>
                <a:cs typeface="ＭＳ Ｐゴシック"/>
              </a:rPr>
              <a:t>（ODA）</a:t>
            </a:r>
            <a:r>
              <a:rPr dirty="0" sz="1750" spc="10" u="sng">
                <a:solidFill>
                  <a:srgbClr val="FF0000"/>
                </a:solidFill>
                <a:latin typeface="ＭＳ Ｐゴシック"/>
                <a:cs typeface="ＭＳ Ｐゴシック"/>
              </a:rPr>
              <a:t>に関する中期政策</a:t>
            </a:r>
            <a:r>
              <a:rPr dirty="0" sz="1750" spc="5">
                <a:latin typeface="ＭＳ Ｐゴシック"/>
                <a:cs typeface="ＭＳ Ｐゴシック"/>
              </a:rPr>
              <a:t>」</a:t>
            </a:r>
            <a:r>
              <a:rPr dirty="0" sz="1750" spc="10">
                <a:latin typeface="ＭＳ Ｐゴシック"/>
                <a:cs typeface="ＭＳ Ｐゴシック"/>
              </a:rPr>
              <a:t>において</a:t>
            </a:r>
            <a:r>
              <a:rPr dirty="0" sz="1750" spc="5">
                <a:latin typeface="ＭＳ Ｐゴシック"/>
                <a:cs typeface="ＭＳ Ｐゴシック"/>
              </a:rPr>
              <a:t>、</a:t>
            </a:r>
            <a:r>
              <a:rPr dirty="0" sz="1750" spc="10">
                <a:latin typeface="ＭＳ Ｐゴシック"/>
                <a:cs typeface="ＭＳ Ｐゴシック"/>
              </a:rPr>
              <a:t>環境問題を含む </a:t>
            </a:r>
            <a:r>
              <a:rPr dirty="0" sz="1750" spc="5">
                <a:latin typeface="ＭＳ Ｐゴシック"/>
                <a:cs typeface="ＭＳ Ｐゴシック"/>
              </a:rPr>
              <a:t>地球的規模の問題への取組を重点課題の一つに位置づけ </a:t>
            </a:r>
            <a:r>
              <a:rPr dirty="0" sz="1750" spc="10">
                <a:latin typeface="ＭＳ Ｐゴシック"/>
                <a:cs typeface="ＭＳ Ｐゴシック"/>
              </a:rPr>
              <a:t>ています</a:t>
            </a:r>
            <a:r>
              <a:rPr dirty="0" sz="1750" spc="5">
                <a:latin typeface="ＭＳ Ｐゴシック"/>
                <a:cs typeface="ＭＳ Ｐゴシック"/>
              </a:rPr>
              <a:t>。</a:t>
            </a:r>
            <a:r>
              <a:rPr dirty="0" sz="1750" spc="10">
                <a:latin typeface="ＭＳ Ｐゴシック"/>
                <a:cs typeface="ＭＳ Ｐゴシック"/>
              </a:rPr>
              <a:t>また</a:t>
            </a:r>
            <a:r>
              <a:rPr dirty="0" sz="1750" spc="5">
                <a:latin typeface="ＭＳ Ｐゴシック"/>
                <a:cs typeface="ＭＳ Ｐゴシック"/>
              </a:rPr>
              <a:t>、</a:t>
            </a:r>
            <a:r>
              <a:rPr dirty="0" sz="1750" spc="10">
                <a:latin typeface="ＭＳ Ｐゴシック"/>
                <a:cs typeface="ＭＳ Ｐゴシック"/>
              </a:rPr>
              <a:t>「</a:t>
            </a:r>
            <a:r>
              <a:rPr dirty="0" sz="1750" spc="10" u="sng">
                <a:solidFill>
                  <a:srgbClr val="FF0000"/>
                </a:solidFill>
                <a:latin typeface="ＭＳ Ｐゴシック"/>
                <a:cs typeface="ＭＳ Ｐゴシック"/>
              </a:rPr>
              <a:t>持続可能な開発のための環境保全イニ シアテ</a:t>
            </a:r>
            <a:r>
              <a:rPr dirty="0" sz="1750" spc="5" u="sng">
                <a:solidFill>
                  <a:srgbClr val="FF0000"/>
                </a:solidFill>
                <a:latin typeface="ＭＳ Ｐゴシック"/>
                <a:cs typeface="ＭＳ Ｐゴシック"/>
              </a:rPr>
              <a:t>ィ</a:t>
            </a:r>
            <a:r>
              <a:rPr dirty="0" sz="1750" spc="10" u="sng">
                <a:solidFill>
                  <a:srgbClr val="FF0000"/>
                </a:solidFill>
                <a:latin typeface="ＭＳ Ｐゴシック"/>
                <a:cs typeface="ＭＳ Ｐゴシック"/>
              </a:rPr>
              <a:t>ブ</a:t>
            </a:r>
            <a:r>
              <a:rPr dirty="0" sz="1750" spc="5" u="sng">
                <a:solidFill>
                  <a:srgbClr val="FF0000"/>
                </a:solidFill>
                <a:latin typeface="ＭＳ Ｐゴシック"/>
                <a:cs typeface="ＭＳ Ｐゴシック"/>
              </a:rPr>
              <a:t>（EcoISD）</a:t>
            </a:r>
            <a:r>
              <a:rPr dirty="0" sz="1750">
                <a:latin typeface="ＭＳ Ｐゴシック"/>
                <a:cs typeface="ＭＳ Ｐゴシック"/>
              </a:rPr>
              <a:t>」</a:t>
            </a:r>
            <a:r>
              <a:rPr dirty="0" sz="1750" spc="5">
                <a:latin typeface="ＭＳ Ｐゴシック"/>
                <a:cs typeface="ＭＳ Ｐゴシック"/>
              </a:rPr>
              <a:t>及び</a:t>
            </a:r>
            <a:r>
              <a:rPr dirty="0" sz="1750">
                <a:latin typeface="ＭＳ Ｐゴシック"/>
                <a:cs typeface="ＭＳ Ｐゴシック"/>
              </a:rPr>
              <a:t>「</a:t>
            </a:r>
            <a:r>
              <a:rPr dirty="0" sz="1750" spc="10" u="sng">
                <a:solidFill>
                  <a:srgbClr val="FF0000"/>
                </a:solidFill>
                <a:latin typeface="ＭＳ Ｐゴシック"/>
                <a:cs typeface="ＭＳ Ｐゴシック"/>
              </a:rPr>
              <a:t>京都イニシアテ</a:t>
            </a:r>
            <a:r>
              <a:rPr dirty="0" sz="1750" spc="5" u="sng">
                <a:solidFill>
                  <a:srgbClr val="FF0000"/>
                </a:solidFill>
                <a:latin typeface="ＭＳ Ｐゴシック"/>
                <a:cs typeface="ＭＳ Ｐゴシック"/>
              </a:rPr>
              <a:t>ィ</a:t>
            </a:r>
            <a:r>
              <a:rPr dirty="0" sz="1750" spc="20" u="sng">
                <a:solidFill>
                  <a:srgbClr val="FF0000"/>
                </a:solidFill>
                <a:latin typeface="ＭＳ Ｐゴシック"/>
                <a:cs typeface="ＭＳ Ｐゴシック"/>
              </a:rPr>
              <a:t>ブ</a:t>
            </a:r>
            <a:r>
              <a:rPr dirty="0" sz="1750" spc="5">
                <a:latin typeface="ＭＳ Ｐゴシック"/>
                <a:cs typeface="ＭＳ Ｐゴシック"/>
              </a:rPr>
              <a:t>」</a:t>
            </a:r>
            <a:r>
              <a:rPr dirty="0" sz="1750" spc="10">
                <a:latin typeface="ＭＳ Ｐゴシック"/>
                <a:cs typeface="ＭＳ Ｐゴシック"/>
              </a:rPr>
              <a:t>に基づき具 </a:t>
            </a:r>
            <a:r>
              <a:rPr dirty="0" sz="1750" spc="10">
                <a:latin typeface="ＭＳ Ｐゴシック"/>
                <a:cs typeface="ＭＳ Ｐゴシック"/>
              </a:rPr>
              <a:t>体的な環境ODAを実施しています。</a:t>
            </a:r>
            <a:endParaRPr sz="1750">
              <a:latin typeface="ＭＳ Ｐゴシック"/>
              <a:cs typeface="ＭＳ Ｐゴシック"/>
            </a:endParaRPr>
          </a:p>
          <a:p>
            <a:pPr marL="12700">
              <a:lnSpc>
                <a:spcPct val="100000"/>
              </a:lnSpc>
              <a:spcBef>
                <a:spcPts val="540"/>
              </a:spcBef>
            </a:pPr>
            <a:r>
              <a:rPr dirty="0" sz="1550" spc="-10">
                <a:latin typeface="ＭＳ Ｐゴシック"/>
                <a:cs typeface="ＭＳ Ｐゴシック"/>
              </a:rPr>
              <a:t>（水分野のＯＤＡは「日本水協力イニシアティブ」に基づき実施）</a:t>
            </a:r>
            <a:endParaRPr sz="1550">
              <a:latin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sldNum" idx="7" sz="quarter"/>
          </p:nvPr>
        </p:nvSpPr>
        <p:spPr>
          <a:prstGeom prst="rect"/>
        </p:spPr>
        <p:txBody>
          <a:bodyPr wrap="square" lIns="0" tIns="58419" rIns="0" bIns="0" rtlCol="0" vert="horz">
            <a:spAutoFit/>
          </a:bodyPr>
          <a:lstStyle/>
          <a:p>
            <a:pPr marL="109220">
              <a:lnSpc>
                <a:spcPct val="100000"/>
              </a:lnSpc>
              <a:spcBef>
                <a:spcPts val="459"/>
              </a:spcBef>
            </a:pPr>
            <a:fld id="{81D60167-4931-47E6-BA6A-407CBD079E47}" type="slidenum">
              <a:rPr dirty="0" spc="15"/>
              <a:t>5</a:t>
            </a:fld>
          </a:p>
        </p:txBody>
      </p:sp>
      <p:sp>
        <p:nvSpPr>
          <p:cNvPr id="2" name="object 2"/>
          <p:cNvSpPr txBox="1">
            <a:spLocks noGrp="1"/>
          </p:cNvSpPr>
          <p:nvPr>
            <p:ph type="title"/>
          </p:nvPr>
        </p:nvSpPr>
        <p:spPr>
          <a:xfrm>
            <a:off x="365893" y="330454"/>
            <a:ext cx="9321165" cy="1021715"/>
          </a:xfrm>
          <a:prstGeom prst="rect"/>
        </p:spPr>
        <p:txBody>
          <a:bodyPr wrap="square" lIns="0" tIns="0" rIns="0" bIns="0" rtlCol="0" vert="horz">
            <a:spAutoFit/>
          </a:bodyPr>
          <a:lstStyle/>
          <a:p>
            <a:pPr algn="ctr">
              <a:lnSpc>
                <a:spcPts val="3900"/>
              </a:lnSpc>
            </a:pPr>
            <a:r>
              <a:rPr dirty="0" sz="3500" spc="20">
                <a:solidFill>
                  <a:srgbClr val="33339A"/>
                </a:solidFill>
              </a:rPr>
              <a:t>持続可能な開発のための環境保全イニシアティブ</a:t>
            </a:r>
            <a:endParaRPr sz="3500"/>
          </a:p>
          <a:p>
            <a:pPr algn="ctr" marL="1270">
              <a:lnSpc>
                <a:spcPts val="4140"/>
              </a:lnSpc>
            </a:pPr>
            <a:r>
              <a:rPr dirty="0" sz="3700" spc="-95" i="1">
                <a:solidFill>
                  <a:srgbClr val="33339A"/>
                </a:solidFill>
                <a:latin typeface="ＭＳ Ｐゴシック"/>
                <a:cs typeface="ＭＳ Ｐゴシック"/>
              </a:rPr>
              <a:t>（</a:t>
            </a:r>
            <a:r>
              <a:rPr dirty="0" sz="3700" spc="-180" i="1">
                <a:solidFill>
                  <a:srgbClr val="33339A"/>
                </a:solidFill>
                <a:latin typeface="ＭＳ Ｐゴシック"/>
                <a:cs typeface="ＭＳ Ｐゴシック"/>
              </a:rPr>
              <a:t>略</a:t>
            </a:r>
            <a:r>
              <a:rPr dirty="0" sz="3700" spc="-175" i="1">
                <a:solidFill>
                  <a:srgbClr val="33339A"/>
                </a:solidFill>
                <a:latin typeface="ＭＳ Ｐゴシック"/>
                <a:cs typeface="ＭＳ Ｐゴシック"/>
              </a:rPr>
              <a:t>称</a:t>
            </a:r>
            <a:r>
              <a:rPr dirty="0" sz="3700" spc="-145" i="1">
                <a:solidFill>
                  <a:srgbClr val="33339A"/>
                </a:solidFill>
                <a:latin typeface="ＭＳ Ｐゴシック"/>
                <a:cs typeface="ＭＳ Ｐゴシック"/>
              </a:rPr>
              <a:t> </a:t>
            </a:r>
            <a:r>
              <a:rPr dirty="0" sz="3700" spc="-95" i="1">
                <a:solidFill>
                  <a:srgbClr val="33339A"/>
                </a:solidFill>
                <a:latin typeface="ＭＳ Ｐゴシック"/>
                <a:cs typeface="ＭＳ Ｐゴシック"/>
              </a:rPr>
              <a:t>EcoISD）</a:t>
            </a:r>
            <a:endParaRPr sz="3700">
              <a:latin typeface="ＭＳ Ｐゴシック"/>
              <a:cs typeface="ＭＳ Ｐゴシック"/>
            </a:endParaRPr>
          </a:p>
        </p:txBody>
      </p:sp>
      <p:sp>
        <p:nvSpPr>
          <p:cNvPr id="3" name="object 3"/>
          <p:cNvSpPr txBox="1"/>
          <p:nvPr/>
        </p:nvSpPr>
        <p:spPr>
          <a:xfrm>
            <a:off x="288169" y="1628647"/>
            <a:ext cx="9537700" cy="798830"/>
          </a:xfrm>
          <a:prstGeom prst="rect">
            <a:avLst/>
          </a:prstGeom>
        </p:spPr>
        <p:txBody>
          <a:bodyPr wrap="square" lIns="0" tIns="0" rIns="0" bIns="0" rtlCol="0" vert="horz">
            <a:spAutoFit/>
          </a:bodyPr>
          <a:lstStyle/>
          <a:p>
            <a:pPr marL="12700" marR="5080" indent="111760">
              <a:lnSpc>
                <a:spcPct val="100000"/>
              </a:lnSpc>
            </a:pPr>
            <a:r>
              <a:rPr dirty="0" sz="1750" spc="5">
                <a:latin typeface="ＭＳ Ｐゴシック"/>
                <a:cs typeface="ＭＳ Ｐゴシック"/>
              </a:rPr>
              <a:t>ODA</a:t>
            </a:r>
            <a:r>
              <a:rPr dirty="0" sz="1750" spc="15">
                <a:latin typeface="ＭＳ Ｐゴシック"/>
                <a:cs typeface="ＭＳ Ｐゴシック"/>
              </a:rPr>
              <a:t>を</a:t>
            </a:r>
            <a:r>
              <a:rPr dirty="0" sz="1750" spc="10">
                <a:latin typeface="ＭＳ Ｐゴシック"/>
                <a:cs typeface="ＭＳ Ｐゴシック"/>
              </a:rPr>
              <a:t>中心とした環境協力の更なる充実を図ってい</a:t>
            </a:r>
            <a:r>
              <a:rPr dirty="0" sz="1750" spc="5">
                <a:latin typeface="ＭＳ Ｐゴシック"/>
                <a:cs typeface="ＭＳ Ｐゴシック"/>
              </a:rPr>
              <a:t>く</a:t>
            </a:r>
            <a:r>
              <a:rPr dirty="0" sz="1750" spc="10">
                <a:latin typeface="ＭＳ Ｐゴシック"/>
                <a:cs typeface="ＭＳ Ｐゴシック"/>
              </a:rPr>
              <a:t>ために</a:t>
            </a:r>
            <a:r>
              <a:rPr dirty="0" sz="1750" spc="5">
                <a:latin typeface="ＭＳ Ｐゴシック"/>
                <a:cs typeface="ＭＳ Ｐゴシック"/>
              </a:rPr>
              <a:t>、</a:t>
            </a:r>
            <a:r>
              <a:rPr dirty="0" sz="1750" spc="10">
                <a:latin typeface="ＭＳ Ｐゴシック"/>
                <a:cs typeface="ＭＳ Ｐゴシック"/>
              </a:rPr>
              <a:t>我が国は</a:t>
            </a:r>
            <a:r>
              <a:rPr dirty="0" sz="1750" spc="5">
                <a:latin typeface="ＭＳ Ｐゴシック"/>
                <a:cs typeface="ＭＳ Ｐゴシック"/>
              </a:rPr>
              <a:t>2002</a:t>
            </a:r>
            <a:r>
              <a:rPr dirty="0" sz="1750" spc="10">
                <a:latin typeface="ＭＳ Ｐゴシック"/>
                <a:cs typeface="ＭＳ Ｐゴシック"/>
              </a:rPr>
              <a:t>年に開催された</a:t>
            </a:r>
            <a:r>
              <a:rPr dirty="0" sz="1750" spc="5">
                <a:latin typeface="ＭＳ Ｐゴシック"/>
                <a:cs typeface="ＭＳ Ｐゴシック"/>
              </a:rPr>
              <a:t>「</a:t>
            </a:r>
            <a:r>
              <a:rPr dirty="0" sz="1750" spc="10">
                <a:latin typeface="ＭＳ Ｐゴシック"/>
                <a:cs typeface="ＭＳ Ｐゴシック"/>
              </a:rPr>
              <a:t>持続 </a:t>
            </a:r>
            <a:r>
              <a:rPr dirty="0" sz="1750" spc="5">
                <a:latin typeface="ＭＳ Ｐゴシック"/>
                <a:cs typeface="ＭＳ Ｐゴシック"/>
              </a:rPr>
              <a:t>可能な開発に関する世界首脳会議</a:t>
            </a:r>
            <a:r>
              <a:rPr dirty="0" sz="1750">
                <a:latin typeface="ＭＳ Ｐゴシック"/>
                <a:cs typeface="ＭＳ Ｐゴシック"/>
              </a:rPr>
              <a:t>（WSSD、ヨ</a:t>
            </a:r>
            <a:r>
              <a:rPr dirty="0" sz="1750" spc="5">
                <a:latin typeface="ＭＳ Ｐゴシック"/>
                <a:cs typeface="ＭＳ Ｐゴシック"/>
              </a:rPr>
              <a:t>ハネス</a:t>
            </a:r>
            <a:r>
              <a:rPr dirty="0" sz="1750" spc="25">
                <a:latin typeface="ＭＳ Ｐゴシック"/>
                <a:cs typeface="ＭＳ Ｐゴシック"/>
              </a:rPr>
              <a:t>ブ</a:t>
            </a:r>
            <a:r>
              <a:rPr dirty="0" sz="1750" spc="10">
                <a:latin typeface="ＭＳ Ｐゴシック"/>
                <a:cs typeface="ＭＳ Ｐゴシック"/>
              </a:rPr>
              <a:t>ルグ</a:t>
            </a:r>
            <a:r>
              <a:rPr dirty="0" sz="1750" spc="5">
                <a:latin typeface="ＭＳ Ｐゴシック"/>
                <a:cs typeface="ＭＳ Ｐゴシック"/>
              </a:rPr>
              <a:t>・</a:t>
            </a:r>
            <a:r>
              <a:rPr dirty="0" sz="1750" spc="10">
                <a:latin typeface="ＭＳ Ｐゴシック"/>
                <a:cs typeface="ＭＳ Ｐゴシック"/>
              </a:rPr>
              <a:t>サ</a:t>
            </a:r>
            <a:r>
              <a:rPr dirty="0" sz="1750" spc="5">
                <a:latin typeface="ＭＳ Ｐゴシック"/>
                <a:cs typeface="ＭＳ Ｐゴシック"/>
              </a:rPr>
              <a:t>ミ</a:t>
            </a:r>
            <a:r>
              <a:rPr dirty="0" sz="1750" spc="10">
                <a:latin typeface="ＭＳ Ｐゴシック"/>
                <a:cs typeface="ＭＳ Ｐゴシック"/>
              </a:rPr>
              <a:t>ッ</a:t>
            </a:r>
            <a:r>
              <a:rPr dirty="0" sz="1750" spc="5">
                <a:latin typeface="ＭＳ Ｐゴシック"/>
                <a:cs typeface="ＭＳ Ｐゴシック"/>
              </a:rPr>
              <a:t>ト）」</a:t>
            </a:r>
            <a:r>
              <a:rPr dirty="0" sz="1750" spc="10">
                <a:latin typeface="ＭＳ Ｐゴシック"/>
                <a:cs typeface="ＭＳ Ｐゴシック"/>
              </a:rPr>
              <a:t>の際に</a:t>
            </a:r>
            <a:r>
              <a:rPr dirty="0" sz="1750" spc="5">
                <a:latin typeface="ＭＳ Ｐゴシック"/>
                <a:cs typeface="ＭＳ Ｐゴシック"/>
              </a:rPr>
              <a:t>「</a:t>
            </a:r>
            <a:r>
              <a:rPr dirty="0" sz="1750" spc="10">
                <a:latin typeface="ＭＳ Ｐゴシック"/>
                <a:cs typeface="ＭＳ Ｐゴシック"/>
              </a:rPr>
              <a:t>持続可能な開発のた めの環境保全イニシアテ</a:t>
            </a:r>
            <a:r>
              <a:rPr dirty="0" sz="1750" spc="5">
                <a:latin typeface="ＭＳ Ｐゴシック"/>
                <a:cs typeface="ＭＳ Ｐゴシック"/>
              </a:rPr>
              <a:t>ィ</a:t>
            </a:r>
            <a:r>
              <a:rPr dirty="0" sz="1750" spc="10">
                <a:latin typeface="ＭＳ Ｐゴシック"/>
                <a:cs typeface="ＭＳ Ｐゴシック"/>
              </a:rPr>
              <a:t>ブ</a:t>
            </a:r>
            <a:r>
              <a:rPr dirty="0" sz="1750" spc="5">
                <a:latin typeface="ＭＳ Ｐゴシック"/>
                <a:cs typeface="ＭＳ Ｐゴシック"/>
              </a:rPr>
              <a:t>（EcoISD）」</a:t>
            </a:r>
            <a:r>
              <a:rPr dirty="0" sz="1750" spc="10">
                <a:latin typeface="ＭＳ Ｐゴシック"/>
                <a:cs typeface="ＭＳ Ｐゴシック"/>
              </a:rPr>
              <a:t>を発表し</a:t>
            </a:r>
            <a:r>
              <a:rPr dirty="0" sz="1750" spc="5">
                <a:latin typeface="ＭＳ Ｐゴシック"/>
                <a:cs typeface="ＭＳ Ｐゴシック"/>
              </a:rPr>
              <a:t>、</a:t>
            </a:r>
            <a:r>
              <a:rPr dirty="0" sz="1750" spc="10">
                <a:latin typeface="ＭＳ Ｐゴシック"/>
                <a:cs typeface="ＭＳ Ｐゴシック"/>
              </a:rPr>
              <a:t>これに基づいてさまざまな取り組みを行っています</a:t>
            </a:r>
            <a:r>
              <a:rPr dirty="0" sz="1750" spc="5">
                <a:latin typeface="ＭＳ Ｐゴシック"/>
                <a:cs typeface="ＭＳ Ｐゴシック"/>
              </a:rPr>
              <a:t>。</a:t>
            </a:r>
            <a:endParaRPr sz="1750">
              <a:latin typeface="ＭＳ Ｐゴシック"/>
              <a:cs typeface="ＭＳ Ｐゴシック"/>
            </a:endParaRPr>
          </a:p>
        </p:txBody>
      </p:sp>
      <p:sp>
        <p:nvSpPr>
          <p:cNvPr id="4" name="object 4"/>
          <p:cNvSpPr txBox="1"/>
          <p:nvPr/>
        </p:nvSpPr>
        <p:spPr>
          <a:xfrm>
            <a:off x="324745" y="2811271"/>
            <a:ext cx="1877695" cy="1182370"/>
          </a:xfrm>
          <a:prstGeom prst="rect">
            <a:avLst/>
          </a:prstGeom>
        </p:spPr>
        <p:txBody>
          <a:bodyPr wrap="square" lIns="0" tIns="0" rIns="0" bIns="0" rtlCol="0" vert="horz">
            <a:spAutoFit/>
          </a:bodyPr>
          <a:lstStyle/>
          <a:p>
            <a:pPr marL="12700">
              <a:lnSpc>
                <a:spcPct val="100000"/>
              </a:lnSpc>
            </a:pPr>
            <a:r>
              <a:rPr dirty="0" sz="2200">
                <a:solidFill>
                  <a:srgbClr val="3363FF"/>
                </a:solidFill>
                <a:latin typeface="ＭＳ Ｐゴシック"/>
                <a:cs typeface="ＭＳ Ｐゴシック"/>
              </a:rPr>
              <a:t>EcoISDの理念</a:t>
            </a:r>
            <a:endParaRPr sz="2200">
              <a:latin typeface="ＭＳ Ｐゴシック"/>
              <a:cs typeface="ＭＳ Ｐゴシック"/>
            </a:endParaRPr>
          </a:p>
          <a:p>
            <a:pPr marL="12700">
              <a:lnSpc>
                <a:spcPct val="100000"/>
              </a:lnSpc>
              <a:spcBef>
                <a:spcPts val="365"/>
              </a:spcBef>
            </a:pPr>
            <a:r>
              <a:rPr dirty="0" sz="1550" spc="-10">
                <a:latin typeface="ＭＳ Ｐゴシック"/>
                <a:cs typeface="ＭＳ Ｐゴシック"/>
              </a:rPr>
              <a:t>（１）人間の安全保障</a:t>
            </a:r>
            <a:endParaRPr sz="1550">
              <a:latin typeface="ＭＳ Ｐゴシック"/>
              <a:cs typeface="ＭＳ Ｐゴシック"/>
            </a:endParaRPr>
          </a:p>
          <a:p>
            <a:pPr marL="12700">
              <a:lnSpc>
                <a:spcPct val="100000"/>
              </a:lnSpc>
              <a:spcBef>
                <a:spcPts val="350"/>
              </a:spcBef>
            </a:pPr>
            <a:r>
              <a:rPr dirty="0" sz="1550" spc="-10">
                <a:latin typeface="ＭＳ Ｐゴシック"/>
                <a:cs typeface="ＭＳ Ｐゴシック"/>
              </a:rPr>
              <a:t>（２）自助努力と連帯</a:t>
            </a:r>
            <a:endParaRPr sz="1550">
              <a:latin typeface="ＭＳ Ｐゴシック"/>
              <a:cs typeface="ＭＳ Ｐゴシック"/>
            </a:endParaRPr>
          </a:p>
          <a:p>
            <a:pPr marL="12700">
              <a:lnSpc>
                <a:spcPct val="100000"/>
              </a:lnSpc>
              <a:spcBef>
                <a:spcPts val="359"/>
              </a:spcBef>
            </a:pPr>
            <a:r>
              <a:rPr dirty="0" sz="1550" spc="-10">
                <a:latin typeface="ＭＳ Ｐゴシック"/>
                <a:cs typeface="ＭＳ Ｐゴシック"/>
              </a:rPr>
              <a:t>（３）環境と開発の両立</a:t>
            </a:r>
            <a:endParaRPr sz="1550">
              <a:latin typeface="ＭＳ Ｐゴシック"/>
              <a:cs typeface="ＭＳ Ｐゴシック"/>
            </a:endParaRPr>
          </a:p>
        </p:txBody>
      </p:sp>
      <p:sp>
        <p:nvSpPr>
          <p:cNvPr id="5" name="object 5"/>
          <p:cNvSpPr txBox="1">
            <a:spLocks noGrp="1"/>
          </p:cNvSpPr>
          <p:nvPr>
            <p:ph type="body" idx="1"/>
          </p:nvPr>
        </p:nvSpPr>
        <p:spPr>
          <a:prstGeom prst="rect"/>
        </p:spPr>
        <p:txBody>
          <a:bodyPr wrap="square" lIns="0" tIns="0" rIns="0" bIns="0" rtlCol="0" vert="horz">
            <a:spAutoFit/>
          </a:bodyPr>
          <a:lstStyle/>
          <a:p>
            <a:pPr marL="890269">
              <a:lnSpc>
                <a:spcPct val="100000"/>
              </a:lnSpc>
            </a:pPr>
            <a:r>
              <a:rPr dirty="0"/>
              <a:t>環境協力の基本方針</a:t>
            </a:r>
          </a:p>
          <a:p>
            <a:pPr marL="890269">
              <a:lnSpc>
                <a:spcPct val="100000"/>
              </a:lnSpc>
              <a:spcBef>
                <a:spcPts val="365"/>
              </a:spcBef>
            </a:pPr>
            <a:r>
              <a:rPr dirty="0" sz="1550" spc="-10">
                <a:solidFill>
                  <a:srgbClr val="000000"/>
                </a:solidFill>
              </a:rPr>
              <a:t>（１）環境対処能力向上（キャパシティ・デベロップメント）</a:t>
            </a:r>
            <a:endParaRPr sz="1550"/>
          </a:p>
          <a:p>
            <a:pPr marL="890269">
              <a:lnSpc>
                <a:spcPct val="100000"/>
              </a:lnSpc>
              <a:spcBef>
                <a:spcPts val="350"/>
              </a:spcBef>
            </a:pPr>
            <a:r>
              <a:rPr dirty="0" sz="1550" spc="-10">
                <a:solidFill>
                  <a:srgbClr val="000000"/>
                </a:solidFill>
              </a:rPr>
              <a:t>（２）積極的な環境要素の取り込み</a:t>
            </a:r>
            <a:endParaRPr sz="1550"/>
          </a:p>
          <a:p>
            <a:pPr marL="890269">
              <a:lnSpc>
                <a:spcPct val="100000"/>
              </a:lnSpc>
              <a:spcBef>
                <a:spcPts val="359"/>
              </a:spcBef>
            </a:pPr>
            <a:r>
              <a:rPr dirty="0" sz="1550" spc="-10">
                <a:solidFill>
                  <a:srgbClr val="000000"/>
                </a:solidFill>
              </a:rPr>
              <a:t>（３）我が国の先導的な働きかけ</a:t>
            </a:r>
            <a:endParaRPr sz="1550"/>
          </a:p>
          <a:p>
            <a:pPr marL="890269">
              <a:lnSpc>
                <a:spcPct val="100000"/>
              </a:lnSpc>
              <a:spcBef>
                <a:spcPts val="360"/>
              </a:spcBef>
            </a:pPr>
            <a:r>
              <a:rPr dirty="0" sz="1550" spc="-10">
                <a:solidFill>
                  <a:srgbClr val="000000"/>
                </a:solidFill>
              </a:rPr>
              <a:t>（４）総合的・包括的枠組みによる協力</a:t>
            </a:r>
            <a:endParaRPr sz="1550"/>
          </a:p>
          <a:p>
            <a:pPr marL="890269">
              <a:lnSpc>
                <a:spcPct val="100000"/>
              </a:lnSpc>
              <a:spcBef>
                <a:spcPts val="350"/>
              </a:spcBef>
            </a:pPr>
            <a:r>
              <a:rPr dirty="0" sz="1550" spc="-10">
                <a:solidFill>
                  <a:srgbClr val="000000"/>
                </a:solidFill>
              </a:rPr>
              <a:t>（５）我が国の経験と科学技術の活用</a:t>
            </a:r>
            <a:endParaRPr sz="1550"/>
          </a:p>
        </p:txBody>
      </p:sp>
      <p:sp>
        <p:nvSpPr>
          <p:cNvPr id="6" name="object 6"/>
          <p:cNvSpPr txBox="1"/>
          <p:nvPr/>
        </p:nvSpPr>
        <p:spPr>
          <a:xfrm>
            <a:off x="324745" y="4758182"/>
            <a:ext cx="2543175" cy="1464310"/>
          </a:xfrm>
          <a:prstGeom prst="rect">
            <a:avLst/>
          </a:prstGeom>
        </p:spPr>
        <p:txBody>
          <a:bodyPr wrap="square" lIns="0" tIns="0" rIns="0" bIns="0" rtlCol="0" vert="horz">
            <a:spAutoFit/>
          </a:bodyPr>
          <a:lstStyle/>
          <a:p>
            <a:pPr marL="12700">
              <a:lnSpc>
                <a:spcPct val="100000"/>
              </a:lnSpc>
            </a:pPr>
            <a:r>
              <a:rPr dirty="0" sz="2200">
                <a:solidFill>
                  <a:srgbClr val="3363FF"/>
                </a:solidFill>
                <a:latin typeface="ＭＳ Ｐゴシック"/>
                <a:cs typeface="ＭＳ Ｐゴシック"/>
              </a:rPr>
              <a:t>行動計画（重点分野）</a:t>
            </a:r>
            <a:endParaRPr sz="2200">
              <a:latin typeface="ＭＳ Ｐゴシック"/>
              <a:cs typeface="ＭＳ Ｐゴシック"/>
            </a:endParaRPr>
          </a:p>
          <a:p>
            <a:pPr marL="12700">
              <a:lnSpc>
                <a:spcPct val="100000"/>
              </a:lnSpc>
              <a:spcBef>
                <a:spcPts val="365"/>
              </a:spcBef>
            </a:pPr>
            <a:r>
              <a:rPr dirty="0" sz="1550" spc="-10">
                <a:latin typeface="ＭＳ Ｐゴシック"/>
                <a:cs typeface="ＭＳ Ｐゴシック"/>
              </a:rPr>
              <a:t>（１）地球温暖化対策</a:t>
            </a:r>
            <a:endParaRPr sz="1550">
              <a:latin typeface="ＭＳ Ｐゴシック"/>
              <a:cs typeface="ＭＳ Ｐゴシック"/>
            </a:endParaRPr>
          </a:p>
          <a:p>
            <a:pPr marL="12700">
              <a:lnSpc>
                <a:spcPct val="100000"/>
              </a:lnSpc>
              <a:spcBef>
                <a:spcPts val="350"/>
              </a:spcBef>
            </a:pPr>
            <a:r>
              <a:rPr dirty="0" sz="1550" spc="-10">
                <a:latin typeface="ＭＳ Ｐゴシック"/>
                <a:cs typeface="ＭＳ Ｐゴシック"/>
              </a:rPr>
              <a:t>（２）環境汚染対策</a:t>
            </a:r>
            <a:endParaRPr sz="1550">
              <a:latin typeface="ＭＳ Ｐゴシック"/>
              <a:cs typeface="ＭＳ Ｐゴシック"/>
            </a:endParaRPr>
          </a:p>
          <a:p>
            <a:pPr marL="12700">
              <a:lnSpc>
                <a:spcPct val="100000"/>
              </a:lnSpc>
              <a:spcBef>
                <a:spcPts val="359"/>
              </a:spcBef>
            </a:pPr>
            <a:r>
              <a:rPr dirty="0" sz="1550" spc="-10">
                <a:latin typeface="ＭＳ Ｐゴシック"/>
                <a:cs typeface="ＭＳ Ｐゴシック"/>
              </a:rPr>
              <a:t>（３）「水」問題への取組</a:t>
            </a:r>
            <a:endParaRPr sz="1550">
              <a:latin typeface="ＭＳ Ｐゴシック"/>
              <a:cs typeface="ＭＳ Ｐゴシック"/>
            </a:endParaRPr>
          </a:p>
          <a:p>
            <a:pPr marL="12700">
              <a:lnSpc>
                <a:spcPct val="100000"/>
              </a:lnSpc>
              <a:spcBef>
                <a:spcPts val="360"/>
              </a:spcBef>
            </a:pPr>
            <a:r>
              <a:rPr dirty="0" sz="1550" spc="-10">
                <a:latin typeface="ＭＳ Ｐゴシック"/>
                <a:cs typeface="ＭＳ Ｐゴシック"/>
              </a:rPr>
              <a:t>（４）自然環境保全</a:t>
            </a:r>
            <a:endParaRPr sz="1550">
              <a:latin typeface="ＭＳ Ｐゴシック"/>
              <a:cs typeface="ＭＳ Ｐゴシック"/>
            </a:endParaRPr>
          </a:p>
        </p:txBody>
      </p:sp>
      <p:sp>
        <p:nvSpPr>
          <p:cNvPr id="7" name="object 7"/>
          <p:cNvSpPr txBox="1"/>
          <p:nvPr/>
        </p:nvSpPr>
        <p:spPr>
          <a:xfrm>
            <a:off x="3519049" y="4758182"/>
            <a:ext cx="6177915" cy="2027555"/>
          </a:xfrm>
          <a:prstGeom prst="rect">
            <a:avLst/>
          </a:prstGeom>
        </p:spPr>
        <p:txBody>
          <a:bodyPr wrap="square" lIns="0" tIns="0" rIns="0" bIns="0" rtlCol="0" vert="horz">
            <a:spAutoFit/>
          </a:bodyPr>
          <a:lstStyle/>
          <a:p>
            <a:pPr marL="12700">
              <a:lnSpc>
                <a:spcPct val="100000"/>
              </a:lnSpc>
            </a:pPr>
            <a:r>
              <a:rPr dirty="0" sz="2200">
                <a:solidFill>
                  <a:srgbClr val="3363FF"/>
                </a:solidFill>
                <a:latin typeface="ＭＳ Ｐゴシック"/>
                <a:cs typeface="ＭＳ Ｐゴシック"/>
              </a:rPr>
              <a:t>我が国の新たな取り組み</a:t>
            </a:r>
            <a:endParaRPr sz="2200">
              <a:latin typeface="ＭＳ Ｐゴシック"/>
              <a:cs typeface="ＭＳ Ｐゴシック"/>
            </a:endParaRPr>
          </a:p>
          <a:p>
            <a:pPr marL="12700">
              <a:lnSpc>
                <a:spcPct val="100000"/>
              </a:lnSpc>
              <a:spcBef>
                <a:spcPts val="365"/>
              </a:spcBef>
            </a:pPr>
            <a:r>
              <a:rPr dirty="0" sz="1550" spc="-10">
                <a:latin typeface="ＭＳ Ｐゴシック"/>
                <a:cs typeface="ＭＳ Ｐゴシック"/>
              </a:rPr>
              <a:t>（１）2002年度から５年間で5000人の環境分野の人材育成に協力する</a:t>
            </a:r>
            <a:endParaRPr sz="1550">
              <a:latin typeface="ＭＳ Ｐゴシック"/>
              <a:cs typeface="ＭＳ Ｐゴシック"/>
            </a:endParaRPr>
          </a:p>
          <a:p>
            <a:pPr marL="306705" marR="74930" indent="-294640">
              <a:lnSpc>
                <a:spcPts val="2220"/>
              </a:lnSpc>
              <a:spcBef>
                <a:spcPts val="125"/>
              </a:spcBef>
            </a:pPr>
            <a:r>
              <a:rPr dirty="0" sz="1550" spc="-10">
                <a:latin typeface="ＭＳ Ｐゴシック"/>
                <a:cs typeface="ＭＳ Ｐゴシック"/>
              </a:rPr>
              <a:t>（２）環境分野の案件に対する円借款は引き続き譲許的な条件（優遇条件） で行う</a:t>
            </a:r>
            <a:endParaRPr sz="1550">
              <a:latin typeface="ＭＳ Ｐゴシック"/>
              <a:cs typeface="ＭＳ Ｐゴシック"/>
            </a:endParaRPr>
          </a:p>
          <a:p>
            <a:pPr marL="12700">
              <a:lnSpc>
                <a:spcPct val="100000"/>
              </a:lnSpc>
              <a:spcBef>
                <a:spcPts val="225"/>
              </a:spcBef>
            </a:pPr>
            <a:r>
              <a:rPr dirty="0" sz="1550" spc="-10">
                <a:latin typeface="ＭＳ Ｐゴシック"/>
                <a:cs typeface="ＭＳ Ｐゴシック"/>
              </a:rPr>
              <a:t>（３）地球環境無償資金協力（現：水資源・環境無償資金協力）の充実を図る</a:t>
            </a:r>
            <a:endParaRPr sz="1550">
              <a:latin typeface="ＭＳ Ｐゴシック"/>
              <a:cs typeface="ＭＳ Ｐゴシック"/>
            </a:endParaRPr>
          </a:p>
          <a:p>
            <a:pPr marL="12700">
              <a:lnSpc>
                <a:spcPct val="100000"/>
              </a:lnSpc>
              <a:spcBef>
                <a:spcPts val="350"/>
              </a:spcBef>
            </a:pPr>
            <a:r>
              <a:rPr dirty="0" sz="1550" spc="-10">
                <a:latin typeface="ＭＳ Ｐゴシック"/>
                <a:cs typeface="ＭＳ Ｐゴシック"/>
              </a:rPr>
              <a:t>（４）国際機関等との広範囲な連携の促進を図る</a:t>
            </a:r>
            <a:endParaRPr sz="1550">
              <a:latin typeface="ＭＳ Ｐゴシック"/>
              <a:cs typeface="ＭＳ Ｐゴシック"/>
            </a:endParaRPr>
          </a:p>
          <a:p>
            <a:pPr marL="12700">
              <a:lnSpc>
                <a:spcPct val="100000"/>
              </a:lnSpc>
              <a:spcBef>
                <a:spcPts val="355"/>
              </a:spcBef>
            </a:pPr>
            <a:r>
              <a:rPr dirty="0" sz="1550" spc="-10">
                <a:latin typeface="ＭＳ Ｐゴシック"/>
                <a:cs typeface="ＭＳ Ｐゴシック"/>
              </a:rPr>
              <a:t>（５）環境ODAの事後評価の充実に向け評価手法の一層の改善を図る</a:t>
            </a:r>
            <a:endParaRPr sz="1550">
              <a:latin typeface="ＭＳ Ｐゴシック"/>
              <a:cs typeface="ＭＳ Ｐゴシック"/>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9097" y="322833"/>
            <a:ext cx="5401945" cy="1075690"/>
          </a:xfrm>
          <a:prstGeom prst="rect"/>
        </p:spPr>
        <p:txBody>
          <a:bodyPr wrap="square" lIns="0" tIns="0" rIns="0" bIns="0" rtlCol="0" vert="horz">
            <a:spAutoFit/>
          </a:bodyPr>
          <a:lstStyle/>
          <a:p>
            <a:pPr algn="ctr">
              <a:lnSpc>
                <a:spcPts val="4115"/>
              </a:lnSpc>
            </a:pPr>
            <a:r>
              <a:rPr dirty="0" sz="3500" spc="15">
                <a:solidFill>
                  <a:srgbClr val="33339A"/>
                </a:solidFill>
              </a:rPr>
              <a:t>京都イニシアティブ</a:t>
            </a:r>
            <a:endParaRPr sz="3500"/>
          </a:p>
          <a:p>
            <a:pPr algn="ctr">
              <a:lnSpc>
                <a:spcPts val="4355"/>
              </a:lnSpc>
            </a:pPr>
            <a:r>
              <a:rPr dirty="0" sz="3700" spc="-165" i="1">
                <a:solidFill>
                  <a:srgbClr val="33339A"/>
                </a:solidFill>
                <a:latin typeface="ＭＳ Ｐゴシック"/>
                <a:cs typeface="ＭＳ Ｐゴシック"/>
              </a:rPr>
              <a:t>（温暖化対策途上国支援策）</a:t>
            </a:r>
            <a:endParaRPr sz="3700">
              <a:latin typeface="ＭＳ Ｐゴシック"/>
              <a:cs typeface="ＭＳ Ｐゴシック"/>
            </a:endParaRPr>
          </a:p>
        </p:txBody>
      </p:sp>
      <p:sp>
        <p:nvSpPr>
          <p:cNvPr id="3" name="object 3"/>
          <p:cNvSpPr txBox="1"/>
          <p:nvPr/>
        </p:nvSpPr>
        <p:spPr>
          <a:xfrm>
            <a:off x="504577" y="2970529"/>
            <a:ext cx="3091815" cy="1182370"/>
          </a:xfrm>
          <a:prstGeom prst="rect">
            <a:avLst/>
          </a:prstGeom>
        </p:spPr>
        <p:txBody>
          <a:bodyPr wrap="square" lIns="0" tIns="0" rIns="0" bIns="0" rtlCol="0" vert="horz">
            <a:spAutoFit/>
          </a:bodyPr>
          <a:lstStyle/>
          <a:p>
            <a:pPr marL="12700">
              <a:lnSpc>
                <a:spcPct val="100000"/>
              </a:lnSpc>
            </a:pPr>
            <a:r>
              <a:rPr dirty="0" sz="2200">
                <a:solidFill>
                  <a:srgbClr val="3363FF"/>
                </a:solidFill>
                <a:latin typeface="ＭＳ Ｐゴシック"/>
                <a:cs typeface="ＭＳ Ｐゴシック"/>
              </a:rPr>
              <a:t>京都イニシアティブの理念</a:t>
            </a:r>
            <a:endParaRPr sz="2200">
              <a:latin typeface="ＭＳ Ｐゴシック"/>
              <a:cs typeface="ＭＳ Ｐゴシック"/>
            </a:endParaRPr>
          </a:p>
          <a:p>
            <a:pPr marL="12700">
              <a:lnSpc>
                <a:spcPct val="100000"/>
              </a:lnSpc>
              <a:spcBef>
                <a:spcPts val="365"/>
              </a:spcBef>
            </a:pPr>
            <a:r>
              <a:rPr dirty="0" sz="1550" spc="-10">
                <a:latin typeface="ＭＳ Ｐゴシック"/>
                <a:cs typeface="ＭＳ Ｐゴシック"/>
              </a:rPr>
              <a:t>（１）人類の安全保障</a:t>
            </a:r>
            <a:endParaRPr sz="1550">
              <a:latin typeface="ＭＳ Ｐゴシック"/>
              <a:cs typeface="ＭＳ Ｐゴシック"/>
            </a:endParaRPr>
          </a:p>
          <a:p>
            <a:pPr marL="12700">
              <a:lnSpc>
                <a:spcPct val="100000"/>
              </a:lnSpc>
              <a:spcBef>
                <a:spcPts val="350"/>
              </a:spcBef>
            </a:pPr>
            <a:r>
              <a:rPr dirty="0" sz="1550" spc="-10">
                <a:latin typeface="ＭＳ Ｐゴシック"/>
                <a:cs typeface="ＭＳ Ｐゴシック"/>
              </a:rPr>
              <a:t>（２）自助努力と連帯</a:t>
            </a:r>
            <a:endParaRPr sz="1550">
              <a:latin typeface="ＭＳ Ｐゴシック"/>
              <a:cs typeface="ＭＳ Ｐゴシック"/>
            </a:endParaRPr>
          </a:p>
          <a:p>
            <a:pPr marL="12700">
              <a:lnSpc>
                <a:spcPct val="100000"/>
              </a:lnSpc>
              <a:spcBef>
                <a:spcPts val="359"/>
              </a:spcBef>
            </a:pPr>
            <a:r>
              <a:rPr dirty="0" sz="1550" spc="-10">
                <a:latin typeface="ＭＳ Ｐゴシック"/>
                <a:cs typeface="ＭＳ Ｐゴシック"/>
              </a:rPr>
              <a:t>（３）持続可能な開発</a:t>
            </a:r>
            <a:endParaRPr sz="1550">
              <a:latin typeface="ＭＳ Ｐゴシック"/>
              <a:cs typeface="ＭＳ Ｐゴシック"/>
            </a:endParaRPr>
          </a:p>
        </p:txBody>
      </p:sp>
      <p:sp>
        <p:nvSpPr>
          <p:cNvPr id="4" name="object 4"/>
          <p:cNvSpPr txBox="1"/>
          <p:nvPr/>
        </p:nvSpPr>
        <p:spPr>
          <a:xfrm>
            <a:off x="4788541" y="2970529"/>
            <a:ext cx="4702810" cy="1464310"/>
          </a:xfrm>
          <a:prstGeom prst="rect">
            <a:avLst/>
          </a:prstGeom>
        </p:spPr>
        <p:txBody>
          <a:bodyPr wrap="square" lIns="0" tIns="0" rIns="0" bIns="0" rtlCol="0" vert="horz">
            <a:spAutoFit/>
          </a:bodyPr>
          <a:lstStyle/>
          <a:p>
            <a:pPr marL="12700">
              <a:lnSpc>
                <a:spcPct val="100000"/>
              </a:lnSpc>
            </a:pPr>
            <a:r>
              <a:rPr dirty="0" sz="2200">
                <a:solidFill>
                  <a:srgbClr val="3363FF"/>
                </a:solidFill>
                <a:latin typeface="ＭＳ Ｐゴシック"/>
                <a:cs typeface="ＭＳ Ｐゴシック"/>
              </a:rPr>
              <a:t>京都イニシアティブの３つの柱</a:t>
            </a:r>
            <a:endParaRPr sz="2200">
              <a:latin typeface="ＭＳ Ｐゴシック"/>
              <a:cs typeface="ＭＳ Ｐゴシック"/>
            </a:endParaRPr>
          </a:p>
          <a:p>
            <a:pPr marL="12700" marR="5080">
              <a:lnSpc>
                <a:spcPct val="119000"/>
              </a:lnSpc>
              <a:spcBef>
                <a:spcPts val="15"/>
              </a:spcBef>
            </a:pPr>
            <a:r>
              <a:rPr dirty="0" sz="1550" spc="-10">
                <a:latin typeface="ＭＳ Ｐゴシック"/>
                <a:cs typeface="ＭＳ Ｐゴシック"/>
              </a:rPr>
              <a:t>（１）「人づくり」への協力（平成10年度から５年間で3000人 </a:t>
            </a:r>
            <a:r>
              <a:rPr dirty="0" sz="1550" spc="-15">
                <a:latin typeface="ＭＳ Ｐゴシック"/>
                <a:cs typeface="ＭＳ Ｐゴシック"/>
              </a:rPr>
              <a:t>の温暖化対策関連分野の人材育成に協力）</a:t>
            </a:r>
            <a:endParaRPr sz="1550">
              <a:latin typeface="ＭＳ Ｐゴシック"/>
              <a:cs typeface="ＭＳ Ｐゴシック"/>
            </a:endParaRPr>
          </a:p>
          <a:p>
            <a:pPr marL="12700">
              <a:lnSpc>
                <a:spcPct val="100000"/>
              </a:lnSpc>
              <a:spcBef>
                <a:spcPts val="360"/>
              </a:spcBef>
            </a:pPr>
            <a:r>
              <a:rPr dirty="0" sz="1550" spc="-10">
                <a:latin typeface="ＭＳ Ｐゴシック"/>
                <a:cs typeface="ＭＳ Ｐゴシック"/>
              </a:rPr>
              <a:t>（２）優遇条件による円借款</a:t>
            </a:r>
            <a:endParaRPr sz="1550">
              <a:latin typeface="ＭＳ Ｐゴシック"/>
              <a:cs typeface="ＭＳ Ｐゴシック"/>
            </a:endParaRPr>
          </a:p>
          <a:p>
            <a:pPr marL="12700">
              <a:lnSpc>
                <a:spcPct val="100000"/>
              </a:lnSpc>
              <a:spcBef>
                <a:spcPts val="359"/>
              </a:spcBef>
            </a:pPr>
            <a:r>
              <a:rPr dirty="0" sz="1550" spc="-10">
                <a:latin typeface="ＭＳ Ｐゴシック"/>
                <a:cs typeface="ＭＳ Ｐゴシック"/>
              </a:rPr>
              <a:t>（３）我が国の技術・経験（ノウハウ）の活用・移転</a:t>
            </a:r>
            <a:endParaRPr sz="1550">
              <a:latin typeface="ＭＳ Ｐゴシック"/>
              <a:cs typeface="ＭＳ Ｐゴシック"/>
            </a:endParaRPr>
          </a:p>
        </p:txBody>
      </p:sp>
      <p:sp>
        <p:nvSpPr>
          <p:cNvPr id="5" name="object 5"/>
          <p:cNvSpPr txBox="1"/>
          <p:nvPr/>
        </p:nvSpPr>
        <p:spPr>
          <a:xfrm>
            <a:off x="288170" y="1694941"/>
            <a:ext cx="9328150" cy="798830"/>
          </a:xfrm>
          <a:prstGeom prst="rect">
            <a:avLst/>
          </a:prstGeom>
        </p:spPr>
        <p:txBody>
          <a:bodyPr wrap="square" lIns="0" tIns="0" rIns="0" bIns="0" rtlCol="0" vert="horz">
            <a:spAutoFit/>
          </a:bodyPr>
          <a:lstStyle/>
          <a:p>
            <a:pPr algn="just" marL="12700" marR="5080" indent="216535">
              <a:lnSpc>
                <a:spcPct val="100000"/>
              </a:lnSpc>
            </a:pPr>
            <a:r>
              <a:rPr dirty="0" sz="1750">
                <a:latin typeface="ＭＳ Ｐゴシック"/>
                <a:cs typeface="ＭＳ Ｐゴシック"/>
              </a:rPr>
              <a:t>ODA</a:t>
            </a:r>
            <a:r>
              <a:rPr dirty="0" sz="1750" spc="5">
                <a:latin typeface="ＭＳ Ｐゴシック"/>
                <a:cs typeface="ＭＳ Ｐゴシック"/>
              </a:rPr>
              <a:t>を中心とした開発途上国における地球温暖化対策を推進するために、</a:t>
            </a:r>
            <a:r>
              <a:rPr dirty="0" sz="1750" spc="15">
                <a:latin typeface="ＭＳ Ｐゴシック"/>
                <a:cs typeface="ＭＳ Ｐゴシック"/>
              </a:rPr>
              <a:t> </a:t>
            </a:r>
            <a:r>
              <a:rPr dirty="0" sz="1750" spc="5">
                <a:latin typeface="ＭＳ Ｐゴシック"/>
                <a:cs typeface="ＭＳ Ｐゴシック"/>
              </a:rPr>
              <a:t>我が国は</a:t>
            </a:r>
            <a:r>
              <a:rPr dirty="0" sz="1750">
                <a:latin typeface="ＭＳ Ｐゴシック"/>
                <a:cs typeface="ＭＳ Ｐゴシック"/>
              </a:rPr>
              <a:t>1997</a:t>
            </a:r>
            <a:r>
              <a:rPr dirty="0" sz="1750" spc="5">
                <a:latin typeface="ＭＳ Ｐゴシック"/>
                <a:cs typeface="ＭＳ Ｐゴシック"/>
              </a:rPr>
              <a:t>年に開 催された</a:t>
            </a:r>
            <a:r>
              <a:rPr dirty="0" sz="1750">
                <a:latin typeface="ＭＳ Ｐゴシック"/>
                <a:cs typeface="ＭＳ Ｐゴシック"/>
              </a:rPr>
              <a:t>「</a:t>
            </a:r>
            <a:r>
              <a:rPr dirty="0" sz="1750" spc="5">
                <a:latin typeface="ＭＳ Ｐゴシック"/>
                <a:cs typeface="ＭＳ Ｐゴシック"/>
              </a:rPr>
              <a:t>気候変動枠組条約第</a:t>
            </a:r>
            <a:r>
              <a:rPr dirty="0" sz="1750">
                <a:latin typeface="ＭＳ Ｐゴシック"/>
                <a:cs typeface="ＭＳ Ｐゴシック"/>
              </a:rPr>
              <a:t>3</a:t>
            </a:r>
            <a:r>
              <a:rPr dirty="0" sz="1750" spc="5">
                <a:latin typeface="ＭＳ Ｐゴシック"/>
                <a:cs typeface="ＭＳ Ｐゴシック"/>
              </a:rPr>
              <a:t>回締約国会議</a:t>
            </a:r>
            <a:r>
              <a:rPr dirty="0" sz="1750">
                <a:latin typeface="ＭＳ Ｐゴシック"/>
                <a:cs typeface="ＭＳ Ｐゴシック"/>
              </a:rPr>
              <a:t>（COP3</a:t>
            </a:r>
            <a:r>
              <a:rPr dirty="0" sz="1750" spc="5">
                <a:latin typeface="ＭＳ Ｐゴシック"/>
                <a:cs typeface="ＭＳ Ｐゴシック"/>
              </a:rPr>
              <a:t>、</a:t>
            </a:r>
            <a:r>
              <a:rPr dirty="0" sz="1750" spc="10">
                <a:latin typeface="ＭＳ Ｐゴシック"/>
                <a:cs typeface="ＭＳ Ｐゴシック"/>
              </a:rPr>
              <a:t>京都会議</a:t>
            </a:r>
            <a:r>
              <a:rPr dirty="0" sz="1750" spc="5">
                <a:latin typeface="ＭＳ Ｐゴシック"/>
                <a:cs typeface="ＭＳ Ｐゴシック"/>
              </a:rPr>
              <a:t>）」</a:t>
            </a:r>
            <a:r>
              <a:rPr dirty="0" sz="1750" spc="10">
                <a:latin typeface="ＭＳ Ｐゴシック"/>
                <a:cs typeface="ＭＳ Ｐゴシック"/>
              </a:rPr>
              <a:t>の際に</a:t>
            </a:r>
            <a:r>
              <a:rPr dirty="0" sz="1750" spc="40">
                <a:latin typeface="ＭＳ Ｐゴシック"/>
                <a:cs typeface="ＭＳ Ｐゴシック"/>
              </a:rPr>
              <a:t> </a:t>
            </a:r>
            <a:r>
              <a:rPr dirty="0" sz="1750" spc="5">
                <a:latin typeface="ＭＳ Ｐゴシック"/>
                <a:cs typeface="ＭＳ Ｐゴシック"/>
              </a:rPr>
              <a:t>「</a:t>
            </a:r>
            <a:r>
              <a:rPr dirty="0" sz="1750" spc="10">
                <a:latin typeface="ＭＳ Ｐゴシック"/>
                <a:cs typeface="ＭＳ Ｐゴシック"/>
              </a:rPr>
              <a:t>京都イニシアテ</a:t>
            </a:r>
            <a:r>
              <a:rPr dirty="0" sz="1750" spc="5">
                <a:latin typeface="ＭＳ Ｐゴシック"/>
                <a:cs typeface="ＭＳ Ｐゴシック"/>
              </a:rPr>
              <a:t>ィ</a:t>
            </a:r>
            <a:r>
              <a:rPr dirty="0" sz="1750" spc="10">
                <a:latin typeface="ＭＳ Ｐゴシック"/>
                <a:cs typeface="ＭＳ Ｐゴシック"/>
              </a:rPr>
              <a:t>ブ</a:t>
            </a:r>
            <a:r>
              <a:rPr dirty="0" sz="1750" spc="5">
                <a:latin typeface="ＭＳ Ｐゴシック"/>
                <a:cs typeface="ＭＳ Ｐゴシック"/>
              </a:rPr>
              <a:t>（</a:t>
            </a:r>
            <a:r>
              <a:rPr dirty="0" sz="1750" spc="10">
                <a:latin typeface="ＭＳ Ｐゴシック"/>
                <a:cs typeface="ＭＳ Ｐゴシック"/>
              </a:rPr>
              <a:t>温 </a:t>
            </a:r>
            <a:r>
              <a:rPr dirty="0" sz="1750" spc="5">
                <a:latin typeface="ＭＳ Ｐゴシック"/>
                <a:cs typeface="ＭＳ Ｐゴシック"/>
              </a:rPr>
              <a:t>暖化対策途上国支援策</a:t>
            </a:r>
            <a:r>
              <a:rPr dirty="0" sz="1750">
                <a:latin typeface="ＭＳ Ｐゴシック"/>
                <a:cs typeface="ＭＳ Ｐゴシック"/>
              </a:rPr>
              <a:t>）」</a:t>
            </a:r>
            <a:r>
              <a:rPr dirty="0" sz="1750" spc="5">
                <a:latin typeface="ＭＳ Ｐゴシック"/>
                <a:cs typeface="ＭＳ Ｐゴシック"/>
              </a:rPr>
              <a:t>を発表し</a:t>
            </a:r>
            <a:r>
              <a:rPr dirty="0" sz="1750">
                <a:latin typeface="ＭＳ Ｐゴシック"/>
                <a:cs typeface="ＭＳ Ｐゴシック"/>
              </a:rPr>
              <a:t>、</a:t>
            </a:r>
            <a:r>
              <a:rPr dirty="0" sz="1750" spc="5">
                <a:latin typeface="ＭＳ Ｐゴシック"/>
                <a:cs typeface="ＭＳ Ｐゴシック"/>
              </a:rPr>
              <a:t>その着実な実施に努めています</a:t>
            </a:r>
            <a:r>
              <a:rPr dirty="0" sz="1750">
                <a:latin typeface="ＭＳ Ｐゴシック"/>
                <a:cs typeface="ＭＳ Ｐゴシック"/>
              </a:rPr>
              <a:t>。</a:t>
            </a:r>
            <a:endParaRPr sz="1750">
              <a:latin typeface="ＭＳ Ｐゴシック"/>
              <a:cs typeface="ＭＳ Ｐゴシック"/>
            </a:endParaRPr>
          </a:p>
        </p:txBody>
      </p:sp>
      <p:sp>
        <p:nvSpPr>
          <p:cNvPr id="6" name="object 6"/>
          <p:cNvSpPr/>
          <p:nvPr/>
        </p:nvSpPr>
        <p:spPr>
          <a:xfrm>
            <a:off x="517277" y="4651247"/>
            <a:ext cx="3491132" cy="2377440"/>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255141" y="6480300"/>
            <a:ext cx="3267075" cy="504190"/>
          </a:xfrm>
          <a:prstGeom prst="rect">
            <a:avLst/>
          </a:prstGeom>
        </p:spPr>
        <p:txBody>
          <a:bodyPr wrap="square" lIns="0" tIns="0" rIns="0" bIns="0" rtlCol="0" vert="horz">
            <a:spAutoFit/>
          </a:bodyPr>
          <a:lstStyle/>
          <a:p>
            <a:pPr marL="12700">
              <a:lnSpc>
                <a:spcPct val="100000"/>
              </a:lnSpc>
            </a:pPr>
            <a:r>
              <a:rPr dirty="0" sz="1300" spc="15">
                <a:latin typeface="ＭＳ Ｐゴシック"/>
                <a:cs typeface="ＭＳ Ｐゴシック"/>
              </a:rPr>
              <a:t>ラヘン</a:t>
            </a:r>
            <a:r>
              <a:rPr dirty="0" sz="1300" spc="15">
                <a:latin typeface="ＭＳ Ｐゴシック"/>
                <a:cs typeface="ＭＳ Ｐゴシック"/>
              </a:rPr>
              <a:t>ド</a:t>
            </a:r>
            <a:r>
              <a:rPr dirty="0" sz="1300" spc="15">
                <a:latin typeface="ＭＳ Ｐゴシック"/>
                <a:cs typeface="ＭＳ Ｐゴシック"/>
              </a:rPr>
              <a:t>ン地熱発電所拡張事業（イン</a:t>
            </a:r>
            <a:r>
              <a:rPr dirty="0" sz="1300" spc="15">
                <a:latin typeface="ＭＳ Ｐゴシック"/>
                <a:cs typeface="ＭＳ Ｐゴシック"/>
              </a:rPr>
              <a:t>ド</a:t>
            </a:r>
            <a:r>
              <a:rPr dirty="0" sz="1300" spc="15">
                <a:latin typeface="ＭＳ Ｐゴシック"/>
                <a:cs typeface="ＭＳ Ｐゴシック"/>
              </a:rPr>
              <a:t>ネシア）</a:t>
            </a:r>
            <a:endParaRPr sz="1300">
              <a:latin typeface="ＭＳ Ｐゴシック"/>
              <a:cs typeface="ＭＳ Ｐゴシック"/>
            </a:endParaRPr>
          </a:p>
          <a:p>
            <a:pPr marL="12700">
              <a:lnSpc>
                <a:spcPct val="100000"/>
              </a:lnSpc>
              <a:spcBef>
                <a:spcPts val="819"/>
              </a:spcBef>
            </a:pPr>
            <a:r>
              <a:rPr dirty="0" sz="1300" spc="10">
                <a:latin typeface="ＭＳ Ｐゴシック"/>
                <a:cs typeface="ＭＳ Ｐゴシック"/>
              </a:rPr>
              <a:t>（イメージ）</a:t>
            </a:r>
            <a:endParaRPr sz="1300">
              <a:latin typeface="ＭＳ Ｐゴシック"/>
              <a:cs typeface="ＭＳ Ｐゴシック"/>
            </a:endParaRPr>
          </a:p>
        </p:txBody>
      </p:sp>
      <p:sp>
        <p:nvSpPr>
          <p:cNvPr id="8" name="object 8"/>
          <p:cNvSpPr txBox="1">
            <a:spLocks noGrp="1"/>
          </p:cNvSpPr>
          <p:nvPr>
            <p:ph type="sldNum" idx="7" sz="quarter"/>
          </p:nvPr>
        </p:nvSpPr>
        <p:spPr>
          <a:prstGeom prst="rect"/>
        </p:spPr>
        <p:txBody>
          <a:bodyPr wrap="square" lIns="0" tIns="58419" rIns="0" bIns="0" rtlCol="0" vert="horz">
            <a:spAutoFit/>
          </a:bodyPr>
          <a:lstStyle/>
          <a:p>
            <a:pPr marL="109220">
              <a:lnSpc>
                <a:spcPct val="100000"/>
              </a:lnSpc>
              <a:spcBef>
                <a:spcPts val="459"/>
              </a:spcBef>
            </a:pPr>
            <a:fld id="{81D60167-4931-47E6-BA6A-407CBD079E47}" type="slidenum">
              <a:rPr dirty="0" spc="15"/>
              <a:t>5</a:t>
            </a:fl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6787" y="572007"/>
            <a:ext cx="4180840" cy="520700"/>
          </a:xfrm>
          <a:prstGeom prst="rect"/>
        </p:spPr>
        <p:txBody>
          <a:bodyPr wrap="square" lIns="0" tIns="0" rIns="0" bIns="0" rtlCol="0" vert="horz">
            <a:spAutoFit/>
          </a:bodyPr>
          <a:lstStyle/>
          <a:p>
            <a:pPr marL="12700">
              <a:lnSpc>
                <a:spcPts val="4095"/>
              </a:lnSpc>
            </a:pPr>
            <a:r>
              <a:rPr dirty="0" sz="3500" spc="20">
                <a:solidFill>
                  <a:srgbClr val="222268"/>
                </a:solidFill>
              </a:rPr>
              <a:t>環境ＯＤＡの実施状況</a:t>
            </a:r>
            <a:endParaRPr sz="3500"/>
          </a:p>
        </p:txBody>
      </p:sp>
      <p:sp>
        <p:nvSpPr>
          <p:cNvPr id="3" name="object 3"/>
          <p:cNvSpPr/>
          <p:nvPr/>
        </p:nvSpPr>
        <p:spPr>
          <a:xfrm>
            <a:off x="671207" y="2423160"/>
            <a:ext cx="8718550" cy="4455160"/>
          </a:xfrm>
          <a:custGeom>
            <a:avLst/>
            <a:gdLst/>
            <a:ahLst/>
            <a:cxnLst/>
            <a:rect l="l" t="t" r="r" b="b"/>
            <a:pathLst>
              <a:path w="8718550" h="4455159">
                <a:moveTo>
                  <a:pt x="0" y="4454652"/>
                </a:moveTo>
                <a:lnTo>
                  <a:pt x="0" y="0"/>
                </a:lnTo>
                <a:lnTo>
                  <a:pt x="8718042" y="0"/>
                </a:lnTo>
                <a:lnTo>
                  <a:pt x="8718042" y="4454652"/>
                </a:lnTo>
                <a:lnTo>
                  <a:pt x="0" y="4454652"/>
                </a:lnTo>
                <a:close/>
              </a:path>
            </a:pathLst>
          </a:custGeom>
          <a:ln w="3175">
            <a:solidFill>
              <a:srgbClr val="000000"/>
            </a:solidFill>
          </a:ln>
        </p:spPr>
        <p:txBody>
          <a:bodyPr wrap="square" lIns="0" tIns="0" rIns="0" bIns="0" rtlCol="0"/>
          <a:lstStyle/>
          <a:p/>
        </p:txBody>
      </p:sp>
      <p:sp>
        <p:nvSpPr>
          <p:cNvPr id="4" name="object 4"/>
          <p:cNvSpPr/>
          <p:nvPr/>
        </p:nvSpPr>
        <p:spPr>
          <a:xfrm>
            <a:off x="1775341" y="3220977"/>
            <a:ext cx="6510020" cy="2874010"/>
          </a:xfrm>
          <a:custGeom>
            <a:avLst/>
            <a:gdLst/>
            <a:ahLst/>
            <a:cxnLst/>
            <a:rect l="l" t="t" r="r" b="b"/>
            <a:pathLst>
              <a:path w="6510020" h="2874010">
                <a:moveTo>
                  <a:pt x="0" y="0"/>
                </a:moveTo>
                <a:lnTo>
                  <a:pt x="6509769" y="0"/>
                </a:lnTo>
                <a:lnTo>
                  <a:pt x="6509769" y="2873492"/>
                </a:lnTo>
                <a:lnTo>
                  <a:pt x="0" y="2873492"/>
                </a:lnTo>
                <a:lnTo>
                  <a:pt x="0" y="0"/>
                </a:lnTo>
              </a:path>
            </a:pathLst>
          </a:custGeom>
          <a:ln w="14836">
            <a:solidFill>
              <a:srgbClr val="808080"/>
            </a:solidFill>
          </a:ln>
        </p:spPr>
        <p:txBody>
          <a:bodyPr wrap="square" lIns="0" tIns="0" rIns="0" bIns="0" rtlCol="0"/>
          <a:lstStyle/>
          <a:p/>
        </p:txBody>
      </p:sp>
      <p:sp>
        <p:nvSpPr>
          <p:cNvPr id="5" name="object 5"/>
          <p:cNvSpPr/>
          <p:nvPr/>
        </p:nvSpPr>
        <p:spPr>
          <a:xfrm>
            <a:off x="1956701" y="5165597"/>
            <a:ext cx="280035" cy="929005"/>
          </a:xfrm>
          <a:custGeom>
            <a:avLst/>
            <a:gdLst/>
            <a:ahLst/>
            <a:cxnLst/>
            <a:rect l="l" t="t" r="r" b="b"/>
            <a:pathLst>
              <a:path w="280035" h="929004">
                <a:moveTo>
                  <a:pt x="0" y="0"/>
                </a:moveTo>
                <a:lnTo>
                  <a:pt x="0" y="928877"/>
                </a:lnTo>
                <a:lnTo>
                  <a:pt x="279654" y="928877"/>
                </a:lnTo>
                <a:lnTo>
                  <a:pt x="279654" y="0"/>
                </a:lnTo>
                <a:lnTo>
                  <a:pt x="0" y="0"/>
                </a:lnTo>
                <a:close/>
              </a:path>
            </a:pathLst>
          </a:custGeom>
          <a:solidFill>
            <a:srgbClr val="FF0000"/>
          </a:solidFill>
        </p:spPr>
        <p:txBody>
          <a:bodyPr wrap="square" lIns="0" tIns="0" rIns="0" bIns="0" rtlCol="0"/>
          <a:lstStyle/>
          <a:p/>
        </p:txBody>
      </p:sp>
      <p:sp>
        <p:nvSpPr>
          <p:cNvPr id="6" name="object 6"/>
          <p:cNvSpPr/>
          <p:nvPr/>
        </p:nvSpPr>
        <p:spPr>
          <a:xfrm>
            <a:off x="1956691" y="5165592"/>
            <a:ext cx="280035" cy="929005"/>
          </a:xfrm>
          <a:custGeom>
            <a:avLst/>
            <a:gdLst/>
            <a:ahLst/>
            <a:cxnLst/>
            <a:rect l="l" t="t" r="r" b="b"/>
            <a:pathLst>
              <a:path w="280035" h="929004">
                <a:moveTo>
                  <a:pt x="0" y="0"/>
                </a:moveTo>
                <a:lnTo>
                  <a:pt x="279658" y="0"/>
                </a:lnTo>
                <a:lnTo>
                  <a:pt x="279658" y="928878"/>
                </a:lnTo>
                <a:lnTo>
                  <a:pt x="0" y="928878"/>
                </a:lnTo>
                <a:lnTo>
                  <a:pt x="0" y="0"/>
                </a:lnTo>
                <a:close/>
              </a:path>
            </a:pathLst>
          </a:custGeom>
          <a:ln w="16320">
            <a:solidFill>
              <a:srgbClr val="000000"/>
            </a:solidFill>
          </a:ln>
        </p:spPr>
        <p:txBody>
          <a:bodyPr wrap="square" lIns="0" tIns="0" rIns="0" bIns="0" rtlCol="0"/>
          <a:lstStyle/>
          <a:p/>
        </p:txBody>
      </p:sp>
      <p:sp>
        <p:nvSpPr>
          <p:cNvPr id="7" name="object 7"/>
          <p:cNvSpPr/>
          <p:nvPr/>
        </p:nvSpPr>
        <p:spPr>
          <a:xfrm>
            <a:off x="2615831" y="4773929"/>
            <a:ext cx="264160" cy="1320800"/>
          </a:xfrm>
          <a:custGeom>
            <a:avLst/>
            <a:gdLst/>
            <a:ahLst/>
            <a:cxnLst/>
            <a:rect l="l" t="t" r="r" b="b"/>
            <a:pathLst>
              <a:path w="264160" h="1320800">
                <a:moveTo>
                  <a:pt x="0" y="0"/>
                </a:moveTo>
                <a:lnTo>
                  <a:pt x="0" y="1320546"/>
                </a:lnTo>
                <a:lnTo>
                  <a:pt x="263651" y="1320546"/>
                </a:lnTo>
                <a:lnTo>
                  <a:pt x="263651" y="0"/>
                </a:lnTo>
                <a:lnTo>
                  <a:pt x="0" y="0"/>
                </a:lnTo>
                <a:close/>
              </a:path>
            </a:pathLst>
          </a:custGeom>
          <a:solidFill>
            <a:srgbClr val="FF0000"/>
          </a:solidFill>
        </p:spPr>
        <p:txBody>
          <a:bodyPr wrap="square" lIns="0" tIns="0" rIns="0" bIns="0" rtlCol="0"/>
          <a:lstStyle/>
          <a:p/>
        </p:txBody>
      </p:sp>
      <p:sp>
        <p:nvSpPr>
          <p:cNvPr id="8" name="object 8"/>
          <p:cNvSpPr/>
          <p:nvPr/>
        </p:nvSpPr>
        <p:spPr>
          <a:xfrm>
            <a:off x="2615820" y="4773927"/>
            <a:ext cx="264160" cy="1320800"/>
          </a:xfrm>
          <a:custGeom>
            <a:avLst/>
            <a:gdLst/>
            <a:ahLst/>
            <a:cxnLst/>
            <a:rect l="l" t="t" r="r" b="b"/>
            <a:pathLst>
              <a:path w="264160" h="1320800">
                <a:moveTo>
                  <a:pt x="0" y="0"/>
                </a:moveTo>
                <a:lnTo>
                  <a:pt x="263648" y="0"/>
                </a:lnTo>
                <a:lnTo>
                  <a:pt x="263648" y="1320542"/>
                </a:lnTo>
                <a:lnTo>
                  <a:pt x="0" y="1320542"/>
                </a:lnTo>
                <a:lnTo>
                  <a:pt x="0" y="0"/>
                </a:lnTo>
                <a:close/>
              </a:path>
            </a:pathLst>
          </a:custGeom>
          <a:ln w="16408">
            <a:solidFill>
              <a:srgbClr val="000000"/>
            </a:solidFill>
          </a:ln>
        </p:spPr>
        <p:txBody>
          <a:bodyPr wrap="square" lIns="0" tIns="0" rIns="0" bIns="0" rtlCol="0"/>
          <a:lstStyle/>
          <a:p/>
        </p:txBody>
      </p:sp>
      <p:sp>
        <p:nvSpPr>
          <p:cNvPr id="9" name="object 9"/>
          <p:cNvSpPr/>
          <p:nvPr/>
        </p:nvSpPr>
        <p:spPr>
          <a:xfrm>
            <a:off x="3258197" y="3874008"/>
            <a:ext cx="280670" cy="2220595"/>
          </a:xfrm>
          <a:custGeom>
            <a:avLst/>
            <a:gdLst/>
            <a:ahLst/>
            <a:cxnLst/>
            <a:rect l="l" t="t" r="r" b="b"/>
            <a:pathLst>
              <a:path w="280670" h="2220595">
                <a:moveTo>
                  <a:pt x="0" y="0"/>
                </a:moveTo>
                <a:lnTo>
                  <a:pt x="0" y="2220467"/>
                </a:lnTo>
                <a:lnTo>
                  <a:pt x="280416" y="2220467"/>
                </a:lnTo>
                <a:lnTo>
                  <a:pt x="280415" y="0"/>
                </a:lnTo>
                <a:lnTo>
                  <a:pt x="0" y="0"/>
                </a:lnTo>
                <a:close/>
              </a:path>
            </a:pathLst>
          </a:custGeom>
          <a:solidFill>
            <a:srgbClr val="FF0000"/>
          </a:solidFill>
        </p:spPr>
        <p:txBody>
          <a:bodyPr wrap="square" lIns="0" tIns="0" rIns="0" bIns="0" rtlCol="0"/>
          <a:lstStyle/>
          <a:p/>
        </p:txBody>
      </p:sp>
      <p:sp>
        <p:nvSpPr>
          <p:cNvPr id="10" name="object 10"/>
          <p:cNvSpPr/>
          <p:nvPr/>
        </p:nvSpPr>
        <p:spPr>
          <a:xfrm>
            <a:off x="3258193" y="3874009"/>
            <a:ext cx="280670" cy="2220595"/>
          </a:xfrm>
          <a:custGeom>
            <a:avLst/>
            <a:gdLst/>
            <a:ahLst/>
            <a:cxnLst/>
            <a:rect l="l" t="t" r="r" b="b"/>
            <a:pathLst>
              <a:path w="280670" h="2220595">
                <a:moveTo>
                  <a:pt x="0" y="0"/>
                </a:moveTo>
                <a:lnTo>
                  <a:pt x="280416" y="0"/>
                </a:lnTo>
                <a:lnTo>
                  <a:pt x="280416" y="2220461"/>
                </a:lnTo>
                <a:lnTo>
                  <a:pt x="0" y="2220461"/>
                </a:lnTo>
                <a:lnTo>
                  <a:pt x="0" y="0"/>
                </a:lnTo>
                <a:close/>
              </a:path>
            </a:pathLst>
          </a:custGeom>
          <a:ln w="16453">
            <a:solidFill>
              <a:srgbClr val="000000"/>
            </a:solidFill>
          </a:ln>
        </p:spPr>
        <p:txBody>
          <a:bodyPr wrap="square" lIns="0" tIns="0" rIns="0" bIns="0" rtlCol="0"/>
          <a:lstStyle/>
          <a:p/>
        </p:txBody>
      </p:sp>
      <p:sp>
        <p:nvSpPr>
          <p:cNvPr id="11" name="object 11"/>
          <p:cNvSpPr/>
          <p:nvPr/>
        </p:nvSpPr>
        <p:spPr>
          <a:xfrm>
            <a:off x="3917327" y="4918709"/>
            <a:ext cx="264160" cy="1176020"/>
          </a:xfrm>
          <a:custGeom>
            <a:avLst/>
            <a:gdLst/>
            <a:ahLst/>
            <a:cxnLst/>
            <a:rect l="l" t="t" r="r" b="b"/>
            <a:pathLst>
              <a:path w="264160" h="1176020">
                <a:moveTo>
                  <a:pt x="0" y="0"/>
                </a:moveTo>
                <a:lnTo>
                  <a:pt x="0" y="1175765"/>
                </a:lnTo>
                <a:lnTo>
                  <a:pt x="263652" y="1175765"/>
                </a:lnTo>
                <a:lnTo>
                  <a:pt x="263651" y="0"/>
                </a:lnTo>
                <a:lnTo>
                  <a:pt x="0" y="0"/>
                </a:lnTo>
                <a:close/>
              </a:path>
            </a:pathLst>
          </a:custGeom>
          <a:solidFill>
            <a:srgbClr val="FF0000"/>
          </a:solidFill>
        </p:spPr>
        <p:txBody>
          <a:bodyPr wrap="square" lIns="0" tIns="0" rIns="0" bIns="0" rtlCol="0"/>
          <a:lstStyle/>
          <a:p/>
        </p:txBody>
      </p:sp>
      <p:sp>
        <p:nvSpPr>
          <p:cNvPr id="12" name="object 12"/>
          <p:cNvSpPr/>
          <p:nvPr/>
        </p:nvSpPr>
        <p:spPr>
          <a:xfrm>
            <a:off x="3917322" y="4918704"/>
            <a:ext cx="264160" cy="1176020"/>
          </a:xfrm>
          <a:custGeom>
            <a:avLst/>
            <a:gdLst/>
            <a:ahLst/>
            <a:cxnLst/>
            <a:rect l="l" t="t" r="r" b="b"/>
            <a:pathLst>
              <a:path w="264160" h="1176020">
                <a:moveTo>
                  <a:pt x="0" y="0"/>
                </a:moveTo>
                <a:lnTo>
                  <a:pt x="263648" y="0"/>
                </a:lnTo>
                <a:lnTo>
                  <a:pt x="263648" y="1175766"/>
                </a:lnTo>
                <a:lnTo>
                  <a:pt x="0" y="1175766"/>
                </a:lnTo>
                <a:lnTo>
                  <a:pt x="0" y="0"/>
                </a:lnTo>
                <a:close/>
              </a:path>
            </a:pathLst>
          </a:custGeom>
          <a:ln w="16389">
            <a:solidFill>
              <a:srgbClr val="000000"/>
            </a:solidFill>
          </a:ln>
        </p:spPr>
        <p:txBody>
          <a:bodyPr wrap="square" lIns="0" tIns="0" rIns="0" bIns="0" rtlCol="0"/>
          <a:lstStyle/>
          <a:p/>
        </p:txBody>
      </p:sp>
      <p:sp>
        <p:nvSpPr>
          <p:cNvPr id="13" name="object 13"/>
          <p:cNvSpPr/>
          <p:nvPr/>
        </p:nvSpPr>
        <p:spPr>
          <a:xfrm>
            <a:off x="4560455" y="4106417"/>
            <a:ext cx="280035" cy="1988185"/>
          </a:xfrm>
          <a:custGeom>
            <a:avLst/>
            <a:gdLst/>
            <a:ahLst/>
            <a:cxnLst/>
            <a:rect l="l" t="t" r="r" b="b"/>
            <a:pathLst>
              <a:path w="280035" h="1988185">
                <a:moveTo>
                  <a:pt x="0" y="0"/>
                </a:moveTo>
                <a:lnTo>
                  <a:pt x="0" y="1988058"/>
                </a:lnTo>
                <a:lnTo>
                  <a:pt x="279654" y="1988058"/>
                </a:lnTo>
                <a:lnTo>
                  <a:pt x="279653" y="0"/>
                </a:lnTo>
                <a:lnTo>
                  <a:pt x="0" y="0"/>
                </a:lnTo>
                <a:close/>
              </a:path>
            </a:pathLst>
          </a:custGeom>
          <a:solidFill>
            <a:srgbClr val="FF0000"/>
          </a:solidFill>
        </p:spPr>
        <p:txBody>
          <a:bodyPr wrap="square" lIns="0" tIns="0" rIns="0" bIns="0" rtlCol="0"/>
          <a:lstStyle/>
          <a:p/>
        </p:txBody>
      </p:sp>
      <p:sp>
        <p:nvSpPr>
          <p:cNvPr id="14" name="object 14"/>
          <p:cNvSpPr/>
          <p:nvPr/>
        </p:nvSpPr>
        <p:spPr>
          <a:xfrm>
            <a:off x="4560453" y="4106416"/>
            <a:ext cx="280035" cy="1988185"/>
          </a:xfrm>
          <a:custGeom>
            <a:avLst/>
            <a:gdLst/>
            <a:ahLst/>
            <a:cxnLst/>
            <a:rect l="l" t="t" r="r" b="b"/>
            <a:pathLst>
              <a:path w="280035" h="1988185">
                <a:moveTo>
                  <a:pt x="0" y="0"/>
                </a:moveTo>
                <a:lnTo>
                  <a:pt x="279658" y="0"/>
                </a:lnTo>
                <a:lnTo>
                  <a:pt x="279658" y="1988054"/>
                </a:lnTo>
                <a:lnTo>
                  <a:pt x="0" y="1988054"/>
                </a:lnTo>
                <a:lnTo>
                  <a:pt x="0" y="0"/>
                </a:lnTo>
                <a:close/>
              </a:path>
            </a:pathLst>
          </a:custGeom>
          <a:ln w="16445">
            <a:solidFill>
              <a:srgbClr val="000000"/>
            </a:solidFill>
          </a:ln>
        </p:spPr>
        <p:txBody>
          <a:bodyPr wrap="square" lIns="0" tIns="0" rIns="0" bIns="0" rtlCol="0"/>
          <a:lstStyle/>
          <a:p/>
        </p:txBody>
      </p:sp>
      <p:sp>
        <p:nvSpPr>
          <p:cNvPr id="15" name="object 15"/>
          <p:cNvSpPr/>
          <p:nvPr/>
        </p:nvSpPr>
        <p:spPr>
          <a:xfrm>
            <a:off x="5219585" y="3525773"/>
            <a:ext cx="264160" cy="2569210"/>
          </a:xfrm>
          <a:custGeom>
            <a:avLst/>
            <a:gdLst/>
            <a:ahLst/>
            <a:cxnLst/>
            <a:rect l="l" t="t" r="r" b="b"/>
            <a:pathLst>
              <a:path w="264160" h="2569210">
                <a:moveTo>
                  <a:pt x="0" y="0"/>
                </a:moveTo>
                <a:lnTo>
                  <a:pt x="0" y="2568702"/>
                </a:lnTo>
                <a:lnTo>
                  <a:pt x="263652" y="2568702"/>
                </a:lnTo>
                <a:lnTo>
                  <a:pt x="263651" y="0"/>
                </a:lnTo>
                <a:lnTo>
                  <a:pt x="0" y="0"/>
                </a:lnTo>
                <a:close/>
              </a:path>
            </a:pathLst>
          </a:custGeom>
          <a:solidFill>
            <a:srgbClr val="FF0000"/>
          </a:solidFill>
        </p:spPr>
        <p:txBody>
          <a:bodyPr wrap="square" lIns="0" tIns="0" rIns="0" bIns="0" rtlCol="0"/>
          <a:lstStyle/>
          <a:p/>
        </p:txBody>
      </p:sp>
      <p:sp>
        <p:nvSpPr>
          <p:cNvPr id="16" name="object 16"/>
          <p:cNvSpPr/>
          <p:nvPr/>
        </p:nvSpPr>
        <p:spPr>
          <a:xfrm>
            <a:off x="5219581" y="3525773"/>
            <a:ext cx="264160" cy="2569210"/>
          </a:xfrm>
          <a:custGeom>
            <a:avLst/>
            <a:gdLst/>
            <a:ahLst/>
            <a:cxnLst/>
            <a:rect l="l" t="t" r="r" b="b"/>
            <a:pathLst>
              <a:path w="264160" h="2569210">
                <a:moveTo>
                  <a:pt x="0" y="0"/>
                </a:moveTo>
                <a:lnTo>
                  <a:pt x="263648" y="0"/>
                </a:lnTo>
                <a:lnTo>
                  <a:pt x="263648" y="2568697"/>
                </a:lnTo>
                <a:lnTo>
                  <a:pt x="0" y="2568697"/>
                </a:lnTo>
                <a:lnTo>
                  <a:pt x="0" y="0"/>
                </a:lnTo>
                <a:close/>
              </a:path>
            </a:pathLst>
          </a:custGeom>
          <a:ln w="16463">
            <a:solidFill>
              <a:srgbClr val="000000"/>
            </a:solidFill>
          </a:ln>
        </p:spPr>
        <p:txBody>
          <a:bodyPr wrap="square" lIns="0" tIns="0" rIns="0" bIns="0" rtlCol="0"/>
          <a:lstStyle/>
          <a:p/>
        </p:txBody>
      </p:sp>
      <p:sp>
        <p:nvSpPr>
          <p:cNvPr id="17" name="object 17"/>
          <p:cNvSpPr/>
          <p:nvPr/>
        </p:nvSpPr>
        <p:spPr>
          <a:xfrm>
            <a:off x="5861951" y="3931920"/>
            <a:ext cx="280670" cy="2162810"/>
          </a:xfrm>
          <a:custGeom>
            <a:avLst/>
            <a:gdLst/>
            <a:ahLst/>
            <a:cxnLst/>
            <a:rect l="l" t="t" r="r" b="b"/>
            <a:pathLst>
              <a:path w="280670" h="2162810">
                <a:moveTo>
                  <a:pt x="0" y="0"/>
                </a:moveTo>
                <a:lnTo>
                  <a:pt x="0" y="2162556"/>
                </a:lnTo>
                <a:lnTo>
                  <a:pt x="280416" y="2162555"/>
                </a:lnTo>
                <a:lnTo>
                  <a:pt x="280415" y="0"/>
                </a:lnTo>
                <a:lnTo>
                  <a:pt x="0" y="0"/>
                </a:lnTo>
                <a:close/>
              </a:path>
            </a:pathLst>
          </a:custGeom>
          <a:solidFill>
            <a:srgbClr val="FF0000"/>
          </a:solidFill>
        </p:spPr>
        <p:txBody>
          <a:bodyPr wrap="square" lIns="0" tIns="0" rIns="0" bIns="0" rtlCol="0"/>
          <a:lstStyle/>
          <a:p/>
        </p:txBody>
      </p:sp>
      <p:sp>
        <p:nvSpPr>
          <p:cNvPr id="18" name="object 18"/>
          <p:cNvSpPr/>
          <p:nvPr/>
        </p:nvSpPr>
        <p:spPr>
          <a:xfrm>
            <a:off x="5861941" y="3931917"/>
            <a:ext cx="280670" cy="2162810"/>
          </a:xfrm>
          <a:custGeom>
            <a:avLst/>
            <a:gdLst/>
            <a:ahLst/>
            <a:cxnLst/>
            <a:rect l="l" t="t" r="r" b="b"/>
            <a:pathLst>
              <a:path w="280670" h="2162810">
                <a:moveTo>
                  <a:pt x="0" y="0"/>
                </a:moveTo>
                <a:lnTo>
                  <a:pt x="280416" y="0"/>
                </a:lnTo>
                <a:lnTo>
                  <a:pt x="280416" y="2162553"/>
                </a:lnTo>
                <a:lnTo>
                  <a:pt x="0" y="2162553"/>
                </a:lnTo>
                <a:lnTo>
                  <a:pt x="0" y="0"/>
                </a:lnTo>
                <a:close/>
              </a:path>
            </a:pathLst>
          </a:custGeom>
          <a:ln w="16451">
            <a:solidFill>
              <a:srgbClr val="000000"/>
            </a:solidFill>
          </a:ln>
        </p:spPr>
        <p:txBody>
          <a:bodyPr wrap="square" lIns="0" tIns="0" rIns="0" bIns="0" rtlCol="0"/>
          <a:lstStyle/>
          <a:p/>
        </p:txBody>
      </p:sp>
      <p:sp>
        <p:nvSpPr>
          <p:cNvPr id="19" name="object 19"/>
          <p:cNvSpPr/>
          <p:nvPr/>
        </p:nvSpPr>
        <p:spPr>
          <a:xfrm>
            <a:off x="6521843" y="4687061"/>
            <a:ext cx="264160" cy="1407795"/>
          </a:xfrm>
          <a:custGeom>
            <a:avLst/>
            <a:gdLst/>
            <a:ahLst/>
            <a:cxnLst/>
            <a:rect l="l" t="t" r="r" b="b"/>
            <a:pathLst>
              <a:path w="264159" h="1407795">
                <a:moveTo>
                  <a:pt x="0" y="0"/>
                </a:moveTo>
                <a:lnTo>
                  <a:pt x="0" y="1407414"/>
                </a:lnTo>
                <a:lnTo>
                  <a:pt x="263651" y="1407414"/>
                </a:lnTo>
                <a:lnTo>
                  <a:pt x="263651" y="0"/>
                </a:lnTo>
                <a:lnTo>
                  <a:pt x="0" y="0"/>
                </a:lnTo>
                <a:close/>
              </a:path>
            </a:pathLst>
          </a:custGeom>
          <a:solidFill>
            <a:srgbClr val="FF0000"/>
          </a:solidFill>
        </p:spPr>
        <p:txBody>
          <a:bodyPr wrap="square" lIns="0" tIns="0" rIns="0" bIns="0" rtlCol="0"/>
          <a:lstStyle/>
          <a:p/>
        </p:txBody>
      </p:sp>
      <p:sp>
        <p:nvSpPr>
          <p:cNvPr id="20" name="object 20"/>
          <p:cNvSpPr/>
          <p:nvPr/>
        </p:nvSpPr>
        <p:spPr>
          <a:xfrm>
            <a:off x="6521841" y="4687059"/>
            <a:ext cx="264160" cy="1407795"/>
          </a:xfrm>
          <a:custGeom>
            <a:avLst/>
            <a:gdLst/>
            <a:ahLst/>
            <a:cxnLst/>
            <a:rect l="l" t="t" r="r" b="b"/>
            <a:pathLst>
              <a:path w="264159" h="1407795">
                <a:moveTo>
                  <a:pt x="0" y="0"/>
                </a:moveTo>
                <a:lnTo>
                  <a:pt x="263648" y="0"/>
                </a:lnTo>
                <a:lnTo>
                  <a:pt x="263648" y="1407411"/>
                </a:lnTo>
                <a:lnTo>
                  <a:pt x="0" y="1407411"/>
                </a:lnTo>
                <a:lnTo>
                  <a:pt x="0" y="0"/>
                </a:lnTo>
                <a:close/>
              </a:path>
            </a:pathLst>
          </a:custGeom>
          <a:ln w="16417">
            <a:solidFill>
              <a:srgbClr val="000000"/>
            </a:solidFill>
          </a:ln>
        </p:spPr>
        <p:txBody>
          <a:bodyPr wrap="square" lIns="0" tIns="0" rIns="0" bIns="0" rtlCol="0"/>
          <a:lstStyle/>
          <a:p/>
        </p:txBody>
      </p:sp>
      <p:sp>
        <p:nvSpPr>
          <p:cNvPr id="21" name="object 21"/>
          <p:cNvSpPr/>
          <p:nvPr/>
        </p:nvSpPr>
        <p:spPr>
          <a:xfrm>
            <a:off x="7164196" y="4193285"/>
            <a:ext cx="280670" cy="1901189"/>
          </a:xfrm>
          <a:custGeom>
            <a:avLst/>
            <a:gdLst/>
            <a:ahLst/>
            <a:cxnLst/>
            <a:rect l="l" t="t" r="r" b="b"/>
            <a:pathLst>
              <a:path w="280670" h="1901189">
                <a:moveTo>
                  <a:pt x="0" y="0"/>
                </a:moveTo>
                <a:lnTo>
                  <a:pt x="0" y="1901189"/>
                </a:lnTo>
                <a:lnTo>
                  <a:pt x="280416" y="1901189"/>
                </a:lnTo>
                <a:lnTo>
                  <a:pt x="280416" y="0"/>
                </a:lnTo>
                <a:lnTo>
                  <a:pt x="0" y="0"/>
                </a:lnTo>
                <a:close/>
              </a:path>
            </a:pathLst>
          </a:custGeom>
          <a:solidFill>
            <a:srgbClr val="FF0000"/>
          </a:solidFill>
        </p:spPr>
        <p:txBody>
          <a:bodyPr wrap="square" lIns="0" tIns="0" rIns="0" bIns="0" rtlCol="0"/>
          <a:lstStyle/>
          <a:p/>
        </p:txBody>
      </p:sp>
      <p:sp>
        <p:nvSpPr>
          <p:cNvPr id="22" name="object 22"/>
          <p:cNvSpPr/>
          <p:nvPr/>
        </p:nvSpPr>
        <p:spPr>
          <a:xfrm>
            <a:off x="7164201" y="4193284"/>
            <a:ext cx="280670" cy="1901189"/>
          </a:xfrm>
          <a:custGeom>
            <a:avLst/>
            <a:gdLst/>
            <a:ahLst/>
            <a:cxnLst/>
            <a:rect l="l" t="t" r="r" b="b"/>
            <a:pathLst>
              <a:path w="280670" h="1901189">
                <a:moveTo>
                  <a:pt x="0" y="0"/>
                </a:moveTo>
                <a:lnTo>
                  <a:pt x="280416" y="0"/>
                </a:lnTo>
                <a:lnTo>
                  <a:pt x="280416" y="1901185"/>
                </a:lnTo>
                <a:lnTo>
                  <a:pt x="0" y="1901185"/>
                </a:lnTo>
                <a:lnTo>
                  <a:pt x="0" y="0"/>
                </a:lnTo>
                <a:close/>
              </a:path>
            </a:pathLst>
          </a:custGeom>
          <a:ln w="16442">
            <a:solidFill>
              <a:srgbClr val="000000"/>
            </a:solidFill>
          </a:ln>
        </p:spPr>
        <p:txBody>
          <a:bodyPr wrap="square" lIns="0" tIns="0" rIns="0" bIns="0" rtlCol="0"/>
          <a:lstStyle/>
          <a:p/>
        </p:txBody>
      </p:sp>
      <p:sp>
        <p:nvSpPr>
          <p:cNvPr id="23" name="object 23"/>
          <p:cNvSpPr/>
          <p:nvPr/>
        </p:nvSpPr>
        <p:spPr>
          <a:xfrm>
            <a:off x="7823327" y="4454652"/>
            <a:ext cx="264160" cy="1640205"/>
          </a:xfrm>
          <a:custGeom>
            <a:avLst/>
            <a:gdLst/>
            <a:ahLst/>
            <a:cxnLst/>
            <a:rect l="l" t="t" r="r" b="b"/>
            <a:pathLst>
              <a:path w="264159" h="1640204">
                <a:moveTo>
                  <a:pt x="0" y="0"/>
                </a:moveTo>
                <a:lnTo>
                  <a:pt x="0" y="1639824"/>
                </a:lnTo>
                <a:lnTo>
                  <a:pt x="263651" y="1639824"/>
                </a:lnTo>
                <a:lnTo>
                  <a:pt x="263651" y="0"/>
                </a:lnTo>
                <a:lnTo>
                  <a:pt x="0" y="0"/>
                </a:lnTo>
                <a:close/>
              </a:path>
            </a:pathLst>
          </a:custGeom>
          <a:solidFill>
            <a:srgbClr val="FF0000"/>
          </a:solidFill>
        </p:spPr>
        <p:txBody>
          <a:bodyPr wrap="square" lIns="0" tIns="0" rIns="0" bIns="0" rtlCol="0"/>
          <a:lstStyle/>
          <a:p/>
        </p:txBody>
      </p:sp>
      <p:sp>
        <p:nvSpPr>
          <p:cNvPr id="24" name="object 24"/>
          <p:cNvSpPr/>
          <p:nvPr/>
        </p:nvSpPr>
        <p:spPr>
          <a:xfrm>
            <a:off x="7823330" y="4454652"/>
            <a:ext cx="264160" cy="1640205"/>
          </a:xfrm>
          <a:custGeom>
            <a:avLst/>
            <a:gdLst/>
            <a:ahLst/>
            <a:cxnLst/>
            <a:rect l="l" t="t" r="r" b="b"/>
            <a:pathLst>
              <a:path w="264159" h="1640204">
                <a:moveTo>
                  <a:pt x="0" y="0"/>
                </a:moveTo>
                <a:lnTo>
                  <a:pt x="263648" y="0"/>
                </a:lnTo>
                <a:lnTo>
                  <a:pt x="263648" y="1639818"/>
                </a:lnTo>
                <a:lnTo>
                  <a:pt x="0" y="1639818"/>
                </a:lnTo>
                <a:lnTo>
                  <a:pt x="0" y="0"/>
                </a:lnTo>
                <a:close/>
              </a:path>
            </a:pathLst>
          </a:custGeom>
          <a:ln w="16434">
            <a:solidFill>
              <a:srgbClr val="000000"/>
            </a:solidFill>
          </a:ln>
        </p:spPr>
        <p:txBody>
          <a:bodyPr wrap="square" lIns="0" tIns="0" rIns="0" bIns="0" rtlCol="0"/>
          <a:lstStyle/>
          <a:p/>
        </p:txBody>
      </p:sp>
      <p:sp>
        <p:nvSpPr>
          <p:cNvPr id="25" name="object 25"/>
          <p:cNvSpPr/>
          <p:nvPr/>
        </p:nvSpPr>
        <p:spPr>
          <a:xfrm>
            <a:off x="1775345" y="3220973"/>
            <a:ext cx="66040" cy="2874010"/>
          </a:xfrm>
          <a:custGeom>
            <a:avLst/>
            <a:gdLst/>
            <a:ahLst/>
            <a:cxnLst/>
            <a:rect l="l" t="t" r="r" b="b"/>
            <a:pathLst>
              <a:path w="66039" h="2874010">
                <a:moveTo>
                  <a:pt x="0" y="0"/>
                </a:moveTo>
                <a:lnTo>
                  <a:pt x="0" y="2873502"/>
                </a:lnTo>
                <a:lnTo>
                  <a:pt x="65531" y="2873502"/>
                </a:lnTo>
              </a:path>
            </a:pathLst>
          </a:custGeom>
          <a:ln w="3175">
            <a:solidFill>
              <a:srgbClr val="000000"/>
            </a:solidFill>
          </a:ln>
        </p:spPr>
        <p:txBody>
          <a:bodyPr wrap="square" lIns="0" tIns="0" rIns="0" bIns="0" rtlCol="0"/>
          <a:lstStyle/>
          <a:p/>
        </p:txBody>
      </p:sp>
      <p:sp>
        <p:nvSpPr>
          <p:cNvPr id="26" name="object 26"/>
          <p:cNvSpPr/>
          <p:nvPr/>
        </p:nvSpPr>
        <p:spPr>
          <a:xfrm>
            <a:off x="1775345" y="5615940"/>
            <a:ext cx="66040" cy="0"/>
          </a:xfrm>
          <a:custGeom>
            <a:avLst/>
            <a:gdLst/>
            <a:ahLst/>
            <a:cxnLst/>
            <a:rect l="l" t="t" r="r" b="b"/>
            <a:pathLst>
              <a:path w="66039" h="0">
                <a:moveTo>
                  <a:pt x="0" y="0"/>
                </a:moveTo>
                <a:lnTo>
                  <a:pt x="65531" y="0"/>
                </a:lnTo>
              </a:path>
            </a:pathLst>
          </a:custGeom>
          <a:ln w="3175">
            <a:solidFill>
              <a:srgbClr val="000000"/>
            </a:solidFill>
          </a:ln>
        </p:spPr>
        <p:txBody>
          <a:bodyPr wrap="square" lIns="0" tIns="0" rIns="0" bIns="0" rtlCol="0"/>
          <a:lstStyle/>
          <a:p/>
        </p:txBody>
      </p:sp>
      <p:sp>
        <p:nvSpPr>
          <p:cNvPr id="27" name="object 27"/>
          <p:cNvSpPr/>
          <p:nvPr/>
        </p:nvSpPr>
        <p:spPr>
          <a:xfrm>
            <a:off x="1775345" y="5136641"/>
            <a:ext cx="66040" cy="0"/>
          </a:xfrm>
          <a:custGeom>
            <a:avLst/>
            <a:gdLst/>
            <a:ahLst/>
            <a:cxnLst/>
            <a:rect l="l" t="t" r="r" b="b"/>
            <a:pathLst>
              <a:path w="66039" h="0">
                <a:moveTo>
                  <a:pt x="0" y="0"/>
                </a:moveTo>
                <a:lnTo>
                  <a:pt x="65531" y="0"/>
                </a:lnTo>
              </a:path>
            </a:pathLst>
          </a:custGeom>
          <a:ln w="3175">
            <a:solidFill>
              <a:srgbClr val="000000"/>
            </a:solidFill>
          </a:ln>
        </p:spPr>
        <p:txBody>
          <a:bodyPr wrap="square" lIns="0" tIns="0" rIns="0" bIns="0" rtlCol="0"/>
          <a:lstStyle/>
          <a:p/>
        </p:txBody>
      </p:sp>
      <p:sp>
        <p:nvSpPr>
          <p:cNvPr id="28" name="object 28"/>
          <p:cNvSpPr/>
          <p:nvPr/>
        </p:nvSpPr>
        <p:spPr>
          <a:xfrm>
            <a:off x="1775345" y="4658105"/>
            <a:ext cx="66040" cy="0"/>
          </a:xfrm>
          <a:custGeom>
            <a:avLst/>
            <a:gdLst/>
            <a:ahLst/>
            <a:cxnLst/>
            <a:rect l="l" t="t" r="r" b="b"/>
            <a:pathLst>
              <a:path w="66039" h="0">
                <a:moveTo>
                  <a:pt x="0" y="0"/>
                </a:moveTo>
                <a:lnTo>
                  <a:pt x="65531" y="0"/>
                </a:lnTo>
              </a:path>
            </a:pathLst>
          </a:custGeom>
          <a:ln w="3175">
            <a:solidFill>
              <a:srgbClr val="000000"/>
            </a:solidFill>
          </a:ln>
        </p:spPr>
        <p:txBody>
          <a:bodyPr wrap="square" lIns="0" tIns="0" rIns="0" bIns="0" rtlCol="0"/>
          <a:lstStyle/>
          <a:p/>
        </p:txBody>
      </p:sp>
      <p:sp>
        <p:nvSpPr>
          <p:cNvPr id="29" name="object 29"/>
          <p:cNvSpPr/>
          <p:nvPr/>
        </p:nvSpPr>
        <p:spPr>
          <a:xfrm>
            <a:off x="1775345" y="4178808"/>
            <a:ext cx="66040" cy="0"/>
          </a:xfrm>
          <a:custGeom>
            <a:avLst/>
            <a:gdLst/>
            <a:ahLst/>
            <a:cxnLst/>
            <a:rect l="l" t="t" r="r" b="b"/>
            <a:pathLst>
              <a:path w="66039" h="0">
                <a:moveTo>
                  <a:pt x="0" y="0"/>
                </a:moveTo>
                <a:lnTo>
                  <a:pt x="65531" y="0"/>
                </a:lnTo>
              </a:path>
            </a:pathLst>
          </a:custGeom>
          <a:ln w="3175">
            <a:solidFill>
              <a:srgbClr val="000000"/>
            </a:solidFill>
          </a:ln>
        </p:spPr>
        <p:txBody>
          <a:bodyPr wrap="square" lIns="0" tIns="0" rIns="0" bIns="0" rtlCol="0"/>
          <a:lstStyle/>
          <a:p/>
        </p:txBody>
      </p:sp>
      <p:sp>
        <p:nvSpPr>
          <p:cNvPr id="30" name="object 30"/>
          <p:cNvSpPr/>
          <p:nvPr/>
        </p:nvSpPr>
        <p:spPr>
          <a:xfrm>
            <a:off x="1775345" y="3700271"/>
            <a:ext cx="66040" cy="0"/>
          </a:xfrm>
          <a:custGeom>
            <a:avLst/>
            <a:gdLst/>
            <a:ahLst/>
            <a:cxnLst/>
            <a:rect l="l" t="t" r="r" b="b"/>
            <a:pathLst>
              <a:path w="66039" h="0">
                <a:moveTo>
                  <a:pt x="0" y="0"/>
                </a:moveTo>
                <a:lnTo>
                  <a:pt x="65531" y="0"/>
                </a:lnTo>
              </a:path>
            </a:pathLst>
          </a:custGeom>
          <a:ln w="3175">
            <a:solidFill>
              <a:srgbClr val="000000"/>
            </a:solidFill>
          </a:ln>
        </p:spPr>
        <p:txBody>
          <a:bodyPr wrap="square" lIns="0" tIns="0" rIns="0" bIns="0" rtlCol="0"/>
          <a:lstStyle/>
          <a:p/>
        </p:txBody>
      </p:sp>
      <p:sp>
        <p:nvSpPr>
          <p:cNvPr id="31" name="object 31"/>
          <p:cNvSpPr/>
          <p:nvPr/>
        </p:nvSpPr>
        <p:spPr>
          <a:xfrm>
            <a:off x="1775345" y="3220973"/>
            <a:ext cx="66040" cy="0"/>
          </a:xfrm>
          <a:custGeom>
            <a:avLst/>
            <a:gdLst/>
            <a:ahLst/>
            <a:cxnLst/>
            <a:rect l="l" t="t" r="r" b="b"/>
            <a:pathLst>
              <a:path w="66039" h="0">
                <a:moveTo>
                  <a:pt x="0" y="0"/>
                </a:moveTo>
                <a:lnTo>
                  <a:pt x="65531" y="0"/>
                </a:lnTo>
              </a:path>
            </a:pathLst>
          </a:custGeom>
          <a:ln w="3175">
            <a:solidFill>
              <a:srgbClr val="000000"/>
            </a:solidFill>
          </a:ln>
        </p:spPr>
        <p:txBody>
          <a:bodyPr wrap="square" lIns="0" tIns="0" rIns="0" bIns="0" rtlCol="0"/>
          <a:lstStyle/>
          <a:p/>
        </p:txBody>
      </p:sp>
      <p:sp>
        <p:nvSpPr>
          <p:cNvPr id="32" name="object 32"/>
          <p:cNvSpPr/>
          <p:nvPr/>
        </p:nvSpPr>
        <p:spPr>
          <a:xfrm>
            <a:off x="1775345" y="6094476"/>
            <a:ext cx="6510020" cy="0"/>
          </a:xfrm>
          <a:custGeom>
            <a:avLst/>
            <a:gdLst/>
            <a:ahLst/>
            <a:cxnLst/>
            <a:rect l="l" t="t" r="r" b="b"/>
            <a:pathLst>
              <a:path w="6510020" h="0">
                <a:moveTo>
                  <a:pt x="0" y="0"/>
                </a:moveTo>
                <a:lnTo>
                  <a:pt x="6509753" y="0"/>
                </a:lnTo>
              </a:path>
            </a:pathLst>
          </a:custGeom>
          <a:ln w="3175">
            <a:solidFill>
              <a:srgbClr val="000000"/>
            </a:solidFill>
          </a:ln>
        </p:spPr>
        <p:txBody>
          <a:bodyPr wrap="square" lIns="0" tIns="0" rIns="0" bIns="0" rtlCol="0"/>
          <a:lstStyle/>
          <a:p/>
        </p:txBody>
      </p:sp>
      <p:sp>
        <p:nvSpPr>
          <p:cNvPr id="33" name="object 33"/>
          <p:cNvSpPr/>
          <p:nvPr/>
        </p:nvSpPr>
        <p:spPr>
          <a:xfrm>
            <a:off x="1775345"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34" name="object 34"/>
          <p:cNvSpPr/>
          <p:nvPr/>
        </p:nvSpPr>
        <p:spPr>
          <a:xfrm>
            <a:off x="2434475"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35" name="object 35"/>
          <p:cNvSpPr/>
          <p:nvPr/>
        </p:nvSpPr>
        <p:spPr>
          <a:xfrm>
            <a:off x="3076841"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36" name="object 36"/>
          <p:cNvSpPr/>
          <p:nvPr/>
        </p:nvSpPr>
        <p:spPr>
          <a:xfrm>
            <a:off x="3735971"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37" name="object 37"/>
          <p:cNvSpPr/>
          <p:nvPr/>
        </p:nvSpPr>
        <p:spPr>
          <a:xfrm>
            <a:off x="4379099"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38" name="object 38"/>
          <p:cNvSpPr/>
          <p:nvPr/>
        </p:nvSpPr>
        <p:spPr>
          <a:xfrm>
            <a:off x="5038229"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39" name="object 39"/>
          <p:cNvSpPr/>
          <p:nvPr/>
        </p:nvSpPr>
        <p:spPr>
          <a:xfrm>
            <a:off x="5681357"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40" name="object 40"/>
          <p:cNvSpPr/>
          <p:nvPr/>
        </p:nvSpPr>
        <p:spPr>
          <a:xfrm>
            <a:off x="6340475"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41" name="object 41"/>
          <p:cNvSpPr/>
          <p:nvPr/>
        </p:nvSpPr>
        <p:spPr>
          <a:xfrm>
            <a:off x="6982853"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42" name="object 42"/>
          <p:cNvSpPr/>
          <p:nvPr/>
        </p:nvSpPr>
        <p:spPr>
          <a:xfrm>
            <a:off x="7641970" y="6051041"/>
            <a:ext cx="0" cy="43815"/>
          </a:xfrm>
          <a:custGeom>
            <a:avLst/>
            <a:gdLst/>
            <a:ahLst/>
            <a:cxnLst/>
            <a:rect l="l" t="t" r="r" b="b"/>
            <a:pathLst>
              <a:path w="0" h="43814">
                <a:moveTo>
                  <a:pt x="0" y="43434"/>
                </a:moveTo>
                <a:lnTo>
                  <a:pt x="0" y="0"/>
                </a:lnTo>
              </a:path>
            </a:pathLst>
          </a:custGeom>
          <a:ln w="3175">
            <a:solidFill>
              <a:srgbClr val="000000"/>
            </a:solidFill>
          </a:ln>
        </p:spPr>
        <p:txBody>
          <a:bodyPr wrap="square" lIns="0" tIns="0" rIns="0" bIns="0" rtlCol="0"/>
          <a:lstStyle/>
          <a:p/>
        </p:txBody>
      </p:sp>
      <p:sp>
        <p:nvSpPr>
          <p:cNvPr id="43" name="object 43"/>
          <p:cNvSpPr/>
          <p:nvPr/>
        </p:nvSpPr>
        <p:spPr>
          <a:xfrm>
            <a:off x="8285098" y="3220973"/>
            <a:ext cx="0" cy="2874010"/>
          </a:xfrm>
          <a:custGeom>
            <a:avLst/>
            <a:gdLst/>
            <a:ahLst/>
            <a:cxnLst/>
            <a:rect l="l" t="t" r="r" b="b"/>
            <a:pathLst>
              <a:path w="0" h="2874010">
                <a:moveTo>
                  <a:pt x="0" y="0"/>
                </a:moveTo>
                <a:lnTo>
                  <a:pt x="0" y="2873501"/>
                </a:lnTo>
              </a:path>
            </a:pathLst>
          </a:custGeom>
          <a:ln w="3175">
            <a:solidFill>
              <a:srgbClr val="000000"/>
            </a:solidFill>
          </a:ln>
        </p:spPr>
        <p:txBody>
          <a:bodyPr wrap="square" lIns="0" tIns="0" rIns="0" bIns="0" rtlCol="0"/>
          <a:lstStyle/>
          <a:p/>
        </p:txBody>
      </p:sp>
      <p:sp>
        <p:nvSpPr>
          <p:cNvPr id="44" name="object 44"/>
          <p:cNvSpPr/>
          <p:nvPr/>
        </p:nvSpPr>
        <p:spPr>
          <a:xfrm>
            <a:off x="8218817" y="6094476"/>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45" name="object 45"/>
          <p:cNvSpPr/>
          <p:nvPr/>
        </p:nvSpPr>
        <p:spPr>
          <a:xfrm>
            <a:off x="8218817" y="5731764"/>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46" name="object 46"/>
          <p:cNvSpPr/>
          <p:nvPr/>
        </p:nvSpPr>
        <p:spPr>
          <a:xfrm>
            <a:off x="8218817" y="5383529"/>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47" name="object 47"/>
          <p:cNvSpPr/>
          <p:nvPr/>
        </p:nvSpPr>
        <p:spPr>
          <a:xfrm>
            <a:off x="8218817" y="5020817"/>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48" name="object 48"/>
          <p:cNvSpPr/>
          <p:nvPr/>
        </p:nvSpPr>
        <p:spPr>
          <a:xfrm>
            <a:off x="8218817" y="4658105"/>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49" name="object 49"/>
          <p:cNvSpPr/>
          <p:nvPr/>
        </p:nvSpPr>
        <p:spPr>
          <a:xfrm>
            <a:off x="8218817" y="4295394"/>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50" name="object 50"/>
          <p:cNvSpPr/>
          <p:nvPr/>
        </p:nvSpPr>
        <p:spPr>
          <a:xfrm>
            <a:off x="8218817" y="3946397"/>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51" name="object 51"/>
          <p:cNvSpPr/>
          <p:nvPr/>
        </p:nvSpPr>
        <p:spPr>
          <a:xfrm>
            <a:off x="8218817" y="3583685"/>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52" name="object 52"/>
          <p:cNvSpPr/>
          <p:nvPr/>
        </p:nvSpPr>
        <p:spPr>
          <a:xfrm>
            <a:off x="8218817" y="3220973"/>
            <a:ext cx="66675" cy="0"/>
          </a:xfrm>
          <a:custGeom>
            <a:avLst/>
            <a:gdLst/>
            <a:ahLst/>
            <a:cxnLst/>
            <a:rect l="l" t="t" r="r" b="b"/>
            <a:pathLst>
              <a:path w="66675" h="0">
                <a:moveTo>
                  <a:pt x="0" y="0"/>
                </a:moveTo>
                <a:lnTo>
                  <a:pt x="66281" y="0"/>
                </a:lnTo>
              </a:path>
            </a:pathLst>
          </a:custGeom>
          <a:ln w="3175">
            <a:solidFill>
              <a:srgbClr val="000000"/>
            </a:solidFill>
          </a:ln>
        </p:spPr>
        <p:txBody>
          <a:bodyPr wrap="square" lIns="0" tIns="0" rIns="0" bIns="0" rtlCol="0"/>
          <a:lstStyle/>
          <a:p/>
        </p:txBody>
      </p:sp>
      <p:sp>
        <p:nvSpPr>
          <p:cNvPr id="53" name="object 53"/>
          <p:cNvSpPr/>
          <p:nvPr/>
        </p:nvSpPr>
        <p:spPr>
          <a:xfrm>
            <a:off x="2104519" y="3642352"/>
            <a:ext cx="5850890" cy="1436370"/>
          </a:xfrm>
          <a:custGeom>
            <a:avLst/>
            <a:gdLst/>
            <a:ahLst/>
            <a:cxnLst/>
            <a:rect l="l" t="t" r="r" b="b"/>
            <a:pathLst>
              <a:path w="5850890" h="1436370">
                <a:moveTo>
                  <a:pt x="0" y="1436371"/>
                </a:moveTo>
                <a:lnTo>
                  <a:pt x="643131" y="1015747"/>
                </a:lnTo>
                <a:lnTo>
                  <a:pt x="1302259" y="507492"/>
                </a:lnTo>
                <a:lnTo>
                  <a:pt x="1944633" y="1407422"/>
                </a:lnTo>
                <a:lnTo>
                  <a:pt x="2603761" y="608840"/>
                </a:lnTo>
                <a:lnTo>
                  <a:pt x="3246893" y="43440"/>
                </a:lnTo>
                <a:lnTo>
                  <a:pt x="3906021" y="173736"/>
                </a:lnTo>
                <a:lnTo>
                  <a:pt x="4549139" y="739911"/>
                </a:lnTo>
                <a:lnTo>
                  <a:pt x="5208281" y="0"/>
                </a:lnTo>
                <a:lnTo>
                  <a:pt x="5850641" y="57920"/>
                </a:lnTo>
              </a:path>
            </a:pathLst>
          </a:custGeom>
          <a:ln w="14627">
            <a:solidFill>
              <a:srgbClr val="000080"/>
            </a:solidFill>
          </a:ln>
        </p:spPr>
        <p:txBody>
          <a:bodyPr wrap="square" lIns="0" tIns="0" rIns="0" bIns="0" rtlCol="0"/>
          <a:lstStyle/>
          <a:p/>
        </p:txBody>
      </p:sp>
      <p:sp>
        <p:nvSpPr>
          <p:cNvPr id="54" name="object 54"/>
          <p:cNvSpPr/>
          <p:nvPr/>
        </p:nvSpPr>
        <p:spPr>
          <a:xfrm>
            <a:off x="2055000" y="5035295"/>
            <a:ext cx="99060" cy="86995"/>
          </a:xfrm>
          <a:custGeom>
            <a:avLst/>
            <a:gdLst/>
            <a:ahLst/>
            <a:cxnLst/>
            <a:rect l="l" t="t" r="r" b="b"/>
            <a:pathLst>
              <a:path w="99060" h="86995">
                <a:moveTo>
                  <a:pt x="49519" y="86868"/>
                </a:moveTo>
                <a:lnTo>
                  <a:pt x="0" y="43428"/>
                </a:lnTo>
                <a:lnTo>
                  <a:pt x="49519" y="0"/>
                </a:lnTo>
                <a:lnTo>
                  <a:pt x="99052" y="43428"/>
                </a:lnTo>
                <a:lnTo>
                  <a:pt x="49519" y="86868"/>
                </a:lnTo>
                <a:close/>
              </a:path>
            </a:pathLst>
          </a:custGeom>
          <a:solidFill>
            <a:srgbClr val="000080"/>
          </a:solidFill>
        </p:spPr>
        <p:txBody>
          <a:bodyPr wrap="square" lIns="0" tIns="0" rIns="0" bIns="0" rtlCol="0"/>
          <a:lstStyle/>
          <a:p/>
        </p:txBody>
      </p:sp>
      <p:sp>
        <p:nvSpPr>
          <p:cNvPr id="55" name="object 55"/>
          <p:cNvSpPr/>
          <p:nvPr/>
        </p:nvSpPr>
        <p:spPr>
          <a:xfrm>
            <a:off x="2055000" y="5035295"/>
            <a:ext cx="99060" cy="86995"/>
          </a:xfrm>
          <a:custGeom>
            <a:avLst/>
            <a:gdLst/>
            <a:ahLst/>
            <a:cxnLst/>
            <a:rect l="l" t="t" r="r" b="b"/>
            <a:pathLst>
              <a:path w="99060" h="86995">
                <a:moveTo>
                  <a:pt x="49519" y="0"/>
                </a:moveTo>
                <a:lnTo>
                  <a:pt x="99052" y="43428"/>
                </a:lnTo>
                <a:lnTo>
                  <a:pt x="49519" y="86868"/>
                </a:lnTo>
                <a:lnTo>
                  <a:pt x="0" y="43428"/>
                </a:lnTo>
                <a:lnTo>
                  <a:pt x="49519" y="0"/>
                </a:lnTo>
                <a:close/>
              </a:path>
            </a:pathLst>
          </a:custGeom>
          <a:ln w="15371">
            <a:solidFill>
              <a:srgbClr val="000080"/>
            </a:solidFill>
          </a:ln>
        </p:spPr>
        <p:txBody>
          <a:bodyPr wrap="square" lIns="0" tIns="0" rIns="0" bIns="0" rtlCol="0"/>
          <a:lstStyle/>
          <a:p/>
        </p:txBody>
      </p:sp>
      <p:sp>
        <p:nvSpPr>
          <p:cNvPr id="56" name="object 56"/>
          <p:cNvSpPr/>
          <p:nvPr/>
        </p:nvSpPr>
        <p:spPr>
          <a:xfrm>
            <a:off x="2698118" y="4613908"/>
            <a:ext cx="99060" cy="87630"/>
          </a:xfrm>
          <a:custGeom>
            <a:avLst/>
            <a:gdLst/>
            <a:ahLst/>
            <a:cxnLst/>
            <a:rect l="l" t="t" r="r" b="b"/>
            <a:pathLst>
              <a:path w="99060" h="87629">
                <a:moveTo>
                  <a:pt x="49533" y="87630"/>
                </a:moveTo>
                <a:lnTo>
                  <a:pt x="0" y="44190"/>
                </a:lnTo>
                <a:lnTo>
                  <a:pt x="49533" y="0"/>
                </a:lnTo>
                <a:lnTo>
                  <a:pt x="99066" y="44190"/>
                </a:lnTo>
                <a:lnTo>
                  <a:pt x="49533" y="87630"/>
                </a:lnTo>
                <a:close/>
              </a:path>
            </a:pathLst>
          </a:custGeom>
          <a:solidFill>
            <a:srgbClr val="000080"/>
          </a:solidFill>
        </p:spPr>
        <p:txBody>
          <a:bodyPr wrap="square" lIns="0" tIns="0" rIns="0" bIns="0" rtlCol="0"/>
          <a:lstStyle/>
          <a:p/>
        </p:txBody>
      </p:sp>
      <p:sp>
        <p:nvSpPr>
          <p:cNvPr id="57" name="object 57"/>
          <p:cNvSpPr/>
          <p:nvPr/>
        </p:nvSpPr>
        <p:spPr>
          <a:xfrm>
            <a:off x="2698118" y="4613908"/>
            <a:ext cx="99060" cy="87630"/>
          </a:xfrm>
          <a:custGeom>
            <a:avLst/>
            <a:gdLst/>
            <a:ahLst/>
            <a:cxnLst/>
            <a:rect l="l" t="t" r="r" b="b"/>
            <a:pathLst>
              <a:path w="99060" h="87629">
                <a:moveTo>
                  <a:pt x="49533" y="0"/>
                </a:moveTo>
                <a:lnTo>
                  <a:pt x="99066" y="44190"/>
                </a:lnTo>
                <a:lnTo>
                  <a:pt x="49533" y="87630"/>
                </a:lnTo>
                <a:lnTo>
                  <a:pt x="0" y="44190"/>
                </a:lnTo>
                <a:lnTo>
                  <a:pt x="49533" y="0"/>
                </a:lnTo>
                <a:close/>
              </a:path>
            </a:pathLst>
          </a:custGeom>
          <a:ln w="15379">
            <a:solidFill>
              <a:srgbClr val="000080"/>
            </a:solidFill>
          </a:ln>
        </p:spPr>
        <p:txBody>
          <a:bodyPr wrap="square" lIns="0" tIns="0" rIns="0" bIns="0" rtlCol="0"/>
          <a:lstStyle/>
          <a:p/>
        </p:txBody>
      </p:sp>
      <p:sp>
        <p:nvSpPr>
          <p:cNvPr id="58" name="object 58"/>
          <p:cNvSpPr/>
          <p:nvPr/>
        </p:nvSpPr>
        <p:spPr>
          <a:xfrm>
            <a:off x="3357246" y="4106416"/>
            <a:ext cx="99060" cy="86995"/>
          </a:xfrm>
          <a:custGeom>
            <a:avLst/>
            <a:gdLst/>
            <a:ahLst/>
            <a:cxnLst/>
            <a:rect l="l" t="t" r="r" b="b"/>
            <a:pathLst>
              <a:path w="99060" h="86995">
                <a:moveTo>
                  <a:pt x="49533" y="86868"/>
                </a:moveTo>
                <a:lnTo>
                  <a:pt x="0" y="43428"/>
                </a:lnTo>
                <a:lnTo>
                  <a:pt x="49533" y="0"/>
                </a:lnTo>
                <a:lnTo>
                  <a:pt x="99066" y="43428"/>
                </a:lnTo>
                <a:lnTo>
                  <a:pt x="49533" y="86868"/>
                </a:lnTo>
                <a:close/>
              </a:path>
            </a:pathLst>
          </a:custGeom>
          <a:solidFill>
            <a:srgbClr val="000080"/>
          </a:solidFill>
        </p:spPr>
        <p:txBody>
          <a:bodyPr wrap="square" lIns="0" tIns="0" rIns="0" bIns="0" rtlCol="0"/>
          <a:lstStyle/>
          <a:p/>
        </p:txBody>
      </p:sp>
      <p:sp>
        <p:nvSpPr>
          <p:cNvPr id="59" name="object 59"/>
          <p:cNvSpPr/>
          <p:nvPr/>
        </p:nvSpPr>
        <p:spPr>
          <a:xfrm>
            <a:off x="3357246" y="4106416"/>
            <a:ext cx="99060" cy="86995"/>
          </a:xfrm>
          <a:custGeom>
            <a:avLst/>
            <a:gdLst/>
            <a:ahLst/>
            <a:cxnLst/>
            <a:rect l="l" t="t" r="r" b="b"/>
            <a:pathLst>
              <a:path w="99060" h="86995">
                <a:moveTo>
                  <a:pt x="49533" y="0"/>
                </a:moveTo>
                <a:lnTo>
                  <a:pt x="99066" y="43428"/>
                </a:lnTo>
                <a:lnTo>
                  <a:pt x="49533" y="86868"/>
                </a:lnTo>
                <a:lnTo>
                  <a:pt x="0" y="43428"/>
                </a:lnTo>
                <a:lnTo>
                  <a:pt x="49533" y="0"/>
                </a:lnTo>
                <a:close/>
              </a:path>
            </a:pathLst>
          </a:custGeom>
          <a:ln w="15371">
            <a:solidFill>
              <a:srgbClr val="000080"/>
            </a:solidFill>
          </a:ln>
        </p:spPr>
        <p:txBody>
          <a:bodyPr wrap="square" lIns="0" tIns="0" rIns="0" bIns="0" rtlCol="0"/>
          <a:lstStyle/>
          <a:p/>
        </p:txBody>
      </p:sp>
      <p:sp>
        <p:nvSpPr>
          <p:cNvPr id="60" name="object 60"/>
          <p:cNvSpPr/>
          <p:nvPr/>
        </p:nvSpPr>
        <p:spPr>
          <a:xfrm>
            <a:off x="3999620" y="5006335"/>
            <a:ext cx="99060" cy="86995"/>
          </a:xfrm>
          <a:custGeom>
            <a:avLst/>
            <a:gdLst/>
            <a:ahLst/>
            <a:cxnLst/>
            <a:rect l="l" t="t" r="r" b="b"/>
            <a:pathLst>
              <a:path w="99060" h="86995">
                <a:moveTo>
                  <a:pt x="49533" y="86868"/>
                </a:moveTo>
                <a:lnTo>
                  <a:pt x="0" y="43440"/>
                </a:lnTo>
                <a:lnTo>
                  <a:pt x="49533" y="0"/>
                </a:lnTo>
                <a:lnTo>
                  <a:pt x="99052" y="43440"/>
                </a:lnTo>
                <a:lnTo>
                  <a:pt x="49533" y="86868"/>
                </a:lnTo>
                <a:close/>
              </a:path>
            </a:pathLst>
          </a:custGeom>
          <a:solidFill>
            <a:srgbClr val="000080"/>
          </a:solidFill>
        </p:spPr>
        <p:txBody>
          <a:bodyPr wrap="square" lIns="0" tIns="0" rIns="0" bIns="0" rtlCol="0"/>
          <a:lstStyle/>
          <a:p/>
        </p:txBody>
      </p:sp>
      <p:sp>
        <p:nvSpPr>
          <p:cNvPr id="61" name="object 61"/>
          <p:cNvSpPr/>
          <p:nvPr/>
        </p:nvSpPr>
        <p:spPr>
          <a:xfrm>
            <a:off x="3999620" y="5006335"/>
            <a:ext cx="99060" cy="86995"/>
          </a:xfrm>
          <a:custGeom>
            <a:avLst/>
            <a:gdLst/>
            <a:ahLst/>
            <a:cxnLst/>
            <a:rect l="l" t="t" r="r" b="b"/>
            <a:pathLst>
              <a:path w="99060" h="86995">
                <a:moveTo>
                  <a:pt x="49533" y="0"/>
                </a:moveTo>
                <a:lnTo>
                  <a:pt x="99052" y="43440"/>
                </a:lnTo>
                <a:lnTo>
                  <a:pt x="49533" y="86868"/>
                </a:lnTo>
                <a:lnTo>
                  <a:pt x="0" y="43440"/>
                </a:lnTo>
                <a:lnTo>
                  <a:pt x="49533" y="0"/>
                </a:lnTo>
                <a:close/>
              </a:path>
            </a:pathLst>
          </a:custGeom>
          <a:ln w="15371">
            <a:solidFill>
              <a:srgbClr val="000080"/>
            </a:solidFill>
          </a:ln>
        </p:spPr>
        <p:txBody>
          <a:bodyPr wrap="square" lIns="0" tIns="0" rIns="0" bIns="0" rtlCol="0"/>
          <a:lstStyle/>
          <a:p/>
        </p:txBody>
      </p:sp>
      <p:sp>
        <p:nvSpPr>
          <p:cNvPr id="62" name="object 62"/>
          <p:cNvSpPr/>
          <p:nvPr/>
        </p:nvSpPr>
        <p:spPr>
          <a:xfrm>
            <a:off x="4659506" y="4207764"/>
            <a:ext cx="98425" cy="87630"/>
          </a:xfrm>
          <a:custGeom>
            <a:avLst/>
            <a:gdLst/>
            <a:ahLst/>
            <a:cxnLst/>
            <a:rect l="l" t="t" r="r" b="b"/>
            <a:pathLst>
              <a:path w="98425" h="87629">
                <a:moveTo>
                  <a:pt x="48775" y="87630"/>
                </a:moveTo>
                <a:lnTo>
                  <a:pt x="0" y="43428"/>
                </a:lnTo>
                <a:lnTo>
                  <a:pt x="48775" y="0"/>
                </a:lnTo>
                <a:lnTo>
                  <a:pt x="98308" y="43428"/>
                </a:lnTo>
                <a:lnTo>
                  <a:pt x="48775" y="87630"/>
                </a:lnTo>
                <a:close/>
              </a:path>
            </a:pathLst>
          </a:custGeom>
          <a:solidFill>
            <a:srgbClr val="000080"/>
          </a:solidFill>
        </p:spPr>
        <p:txBody>
          <a:bodyPr wrap="square" lIns="0" tIns="0" rIns="0" bIns="0" rtlCol="0"/>
          <a:lstStyle/>
          <a:p/>
        </p:txBody>
      </p:sp>
      <p:sp>
        <p:nvSpPr>
          <p:cNvPr id="63" name="object 63"/>
          <p:cNvSpPr/>
          <p:nvPr/>
        </p:nvSpPr>
        <p:spPr>
          <a:xfrm>
            <a:off x="4659506" y="4207764"/>
            <a:ext cx="98425" cy="87630"/>
          </a:xfrm>
          <a:custGeom>
            <a:avLst/>
            <a:gdLst/>
            <a:ahLst/>
            <a:cxnLst/>
            <a:rect l="l" t="t" r="r" b="b"/>
            <a:pathLst>
              <a:path w="98425" h="87629">
                <a:moveTo>
                  <a:pt x="48775" y="0"/>
                </a:moveTo>
                <a:lnTo>
                  <a:pt x="98308" y="43428"/>
                </a:lnTo>
                <a:lnTo>
                  <a:pt x="48775" y="87630"/>
                </a:lnTo>
                <a:lnTo>
                  <a:pt x="0" y="43428"/>
                </a:lnTo>
                <a:lnTo>
                  <a:pt x="48775" y="0"/>
                </a:lnTo>
                <a:close/>
              </a:path>
            </a:pathLst>
          </a:custGeom>
          <a:ln w="15387">
            <a:solidFill>
              <a:srgbClr val="000080"/>
            </a:solidFill>
          </a:ln>
        </p:spPr>
        <p:txBody>
          <a:bodyPr wrap="square" lIns="0" tIns="0" rIns="0" bIns="0" rtlCol="0"/>
          <a:lstStyle/>
          <a:p/>
        </p:txBody>
      </p:sp>
      <p:sp>
        <p:nvSpPr>
          <p:cNvPr id="64" name="object 64"/>
          <p:cNvSpPr/>
          <p:nvPr/>
        </p:nvSpPr>
        <p:spPr>
          <a:xfrm>
            <a:off x="5301879" y="3642352"/>
            <a:ext cx="99060" cy="86995"/>
          </a:xfrm>
          <a:custGeom>
            <a:avLst/>
            <a:gdLst/>
            <a:ahLst/>
            <a:cxnLst/>
            <a:rect l="l" t="t" r="r" b="b"/>
            <a:pathLst>
              <a:path w="99060" h="86995">
                <a:moveTo>
                  <a:pt x="49533" y="86868"/>
                </a:moveTo>
                <a:lnTo>
                  <a:pt x="0" y="43440"/>
                </a:lnTo>
                <a:lnTo>
                  <a:pt x="49533" y="0"/>
                </a:lnTo>
                <a:lnTo>
                  <a:pt x="99052" y="43440"/>
                </a:lnTo>
                <a:lnTo>
                  <a:pt x="49533" y="86868"/>
                </a:lnTo>
                <a:close/>
              </a:path>
            </a:pathLst>
          </a:custGeom>
          <a:solidFill>
            <a:srgbClr val="000080"/>
          </a:solidFill>
        </p:spPr>
        <p:txBody>
          <a:bodyPr wrap="square" lIns="0" tIns="0" rIns="0" bIns="0" rtlCol="0"/>
          <a:lstStyle/>
          <a:p/>
        </p:txBody>
      </p:sp>
      <p:sp>
        <p:nvSpPr>
          <p:cNvPr id="65" name="object 65"/>
          <p:cNvSpPr/>
          <p:nvPr/>
        </p:nvSpPr>
        <p:spPr>
          <a:xfrm>
            <a:off x="5301879" y="3642352"/>
            <a:ext cx="99060" cy="86995"/>
          </a:xfrm>
          <a:custGeom>
            <a:avLst/>
            <a:gdLst/>
            <a:ahLst/>
            <a:cxnLst/>
            <a:rect l="l" t="t" r="r" b="b"/>
            <a:pathLst>
              <a:path w="99060" h="86995">
                <a:moveTo>
                  <a:pt x="49533" y="0"/>
                </a:moveTo>
                <a:lnTo>
                  <a:pt x="99052" y="43440"/>
                </a:lnTo>
                <a:lnTo>
                  <a:pt x="49533" y="86868"/>
                </a:lnTo>
                <a:lnTo>
                  <a:pt x="0" y="43440"/>
                </a:lnTo>
                <a:lnTo>
                  <a:pt x="49533" y="0"/>
                </a:lnTo>
                <a:close/>
              </a:path>
            </a:pathLst>
          </a:custGeom>
          <a:ln w="15371">
            <a:solidFill>
              <a:srgbClr val="000080"/>
            </a:solidFill>
          </a:ln>
        </p:spPr>
        <p:txBody>
          <a:bodyPr wrap="square" lIns="0" tIns="0" rIns="0" bIns="0" rtlCol="0"/>
          <a:lstStyle/>
          <a:p/>
        </p:txBody>
      </p:sp>
      <p:sp>
        <p:nvSpPr>
          <p:cNvPr id="66" name="object 66"/>
          <p:cNvSpPr/>
          <p:nvPr/>
        </p:nvSpPr>
        <p:spPr>
          <a:xfrm>
            <a:off x="5961008" y="3772660"/>
            <a:ext cx="99060" cy="86995"/>
          </a:xfrm>
          <a:custGeom>
            <a:avLst/>
            <a:gdLst/>
            <a:ahLst/>
            <a:cxnLst/>
            <a:rect l="l" t="t" r="r" b="b"/>
            <a:pathLst>
              <a:path w="99060" h="86995">
                <a:moveTo>
                  <a:pt x="49533" y="86868"/>
                </a:moveTo>
                <a:lnTo>
                  <a:pt x="0" y="43428"/>
                </a:lnTo>
                <a:lnTo>
                  <a:pt x="49533" y="0"/>
                </a:lnTo>
                <a:lnTo>
                  <a:pt x="99066" y="43428"/>
                </a:lnTo>
                <a:lnTo>
                  <a:pt x="49533" y="86868"/>
                </a:lnTo>
                <a:close/>
              </a:path>
            </a:pathLst>
          </a:custGeom>
          <a:solidFill>
            <a:srgbClr val="000080"/>
          </a:solidFill>
        </p:spPr>
        <p:txBody>
          <a:bodyPr wrap="square" lIns="0" tIns="0" rIns="0" bIns="0" rtlCol="0"/>
          <a:lstStyle/>
          <a:p/>
        </p:txBody>
      </p:sp>
      <p:sp>
        <p:nvSpPr>
          <p:cNvPr id="67" name="object 67"/>
          <p:cNvSpPr/>
          <p:nvPr/>
        </p:nvSpPr>
        <p:spPr>
          <a:xfrm>
            <a:off x="5961008" y="3772660"/>
            <a:ext cx="99060" cy="86995"/>
          </a:xfrm>
          <a:custGeom>
            <a:avLst/>
            <a:gdLst/>
            <a:ahLst/>
            <a:cxnLst/>
            <a:rect l="l" t="t" r="r" b="b"/>
            <a:pathLst>
              <a:path w="99060" h="86995">
                <a:moveTo>
                  <a:pt x="49533" y="0"/>
                </a:moveTo>
                <a:lnTo>
                  <a:pt x="99066" y="43428"/>
                </a:lnTo>
                <a:lnTo>
                  <a:pt x="49533" y="86868"/>
                </a:lnTo>
                <a:lnTo>
                  <a:pt x="0" y="43428"/>
                </a:lnTo>
                <a:lnTo>
                  <a:pt x="49533" y="0"/>
                </a:lnTo>
                <a:close/>
              </a:path>
            </a:pathLst>
          </a:custGeom>
          <a:ln w="15371">
            <a:solidFill>
              <a:srgbClr val="000080"/>
            </a:solidFill>
          </a:ln>
        </p:spPr>
        <p:txBody>
          <a:bodyPr wrap="square" lIns="0" tIns="0" rIns="0" bIns="0" rtlCol="0"/>
          <a:lstStyle/>
          <a:p/>
        </p:txBody>
      </p:sp>
      <p:sp>
        <p:nvSpPr>
          <p:cNvPr id="68" name="object 68"/>
          <p:cNvSpPr/>
          <p:nvPr/>
        </p:nvSpPr>
        <p:spPr>
          <a:xfrm>
            <a:off x="6604139" y="4338823"/>
            <a:ext cx="98425" cy="86995"/>
          </a:xfrm>
          <a:custGeom>
            <a:avLst/>
            <a:gdLst/>
            <a:ahLst/>
            <a:cxnLst/>
            <a:rect l="l" t="t" r="r" b="b"/>
            <a:pathLst>
              <a:path w="98425" h="86995">
                <a:moveTo>
                  <a:pt x="49519" y="86868"/>
                </a:moveTo>
                <a:lnTo>
                  <a:pt x="0" y="43440"/>
                </a:lnTo>
                <a:lnTo>
                  <a:pt x="49519" y="0"/>
                </a:lnTo>
                <a:lnTo>
                  <a:pt x="98294" y="43440"/>
                </a:lnTo>
                <a:lnTo>
                  <a:pt x="49519" y="86868"/>
                </a:lnTo>
                <a:close/>
              </a:path>
            </a:pathLst>
          </a:custGeom>
          <a:solidFill>
            <a:srgbClr val="000080"/>
          </a:solidFill>
        </p:spPr>
        <p:txBody>
          <a:bodyPr wrap="square" lIns="0" tIns="0" rIns="0" bIns="0" rtlCol="0"/>
          <a:lstStyle/>
          <a:p/>
        </p:txBody>
      </p:sp>
      <p:sp>
        <p:nvSpPr>
          <p:cNvPr id="69" name="object 69"/>
          <p:cNvSpPr/>
          <p:nvPr/>
        </p:nvSpPr>
        <p:spPr>
          <a:xfrm>
            <a:off x="6604139" y="4338823"/>
            <a:ext cx="98425" cy="86995"/>
          </a:xfrm>
          <a:custGeom>
            <a:avLst/>
            <a:gdLst/>
            <a:ahLst/>
            <a:cxnLst/>
            <a:rect l="l" t="t" r="r" b="b"/>
            <a:pathLst>
              <a:path w="98425" h="86995">
                <a:moveTo>
                  <a:pt x="49519" y="0"/>
                </a:moveTo>
                <a:lnTo>
                  <a:pt x="98294" y="43440"/>
                </a:lnTo>
                <a:lnTo>
                  <a:pt x="49519" y="86868"/>
                </a:lnTo>
                <a:lnTo>
                  <a:pt x="0" y="43440"/>
                </a:lnTo>
                <a:lnTo>
                  <a:pt x="49519" y="0"/>
                </a:lnTo>
                <a:close/>
              </a:path>
            </a:pathLst>
          </a:custGeom>
          <a:ln w="15378">
            <a:solidFill>
              <a:srgbClr val="000080"/>
            </a:solidFill>
          </a:ln>
        </p:spPr>
        <p:txBody>
          <a:bodyPr wrap="square" lIns="0" tIns="0" rIns="0" bIns="0" rtlCol="0"/>
          <a:lstStyle/>
          <a:p/>
        </p:txBody>
      </p:sp>
      <p:sp>
        <p:nvSpPr>
          <p:cNvPr id="70" name="object 70"/>
          <p:cNvSpPr/>
          <p:nvPr/>
        </p:nvSpPr>
        <p:spPr>
          <a:xfrm>
            <a:off x="7263267" y="3598161"/>
            <a:ext cx="99060" cy="87630"/>
          </a:xfrm>
          <a:custGeom>
            <a:avLst/>
            <a:gdLst/>
            <a:ahLst/>
            <a:cxnLst/>
            <a:rect l="l" t="t" r="r" b="b"/>
            <a:pathLst>
              <a:path w="99059" h="87629">
                <a:moveTo>
                  <a:pt x="49533" y="87630"/>
                </a:moveTo>
                <a:lnTo>
                  <a:pt x="0" y="44190"/>
                </a:lnTo>
                <a:lnTo>
                  <a:pt x="49533" y="0"/>
                </a:lnTo>
                <a:lnTo>
                  <a:pt x="99052" y="44190"/>
                </a:lnTo>
                <a:lnTo>
                  <a:pt x="49533" y="87630"/>
                </a:lnTo>
                <a:close/>
              </a:path>
            </a:pathLst>
          </a:custGeom>
          <a:solidFill>
            <a:srgbClr val="000080"/>
          </a:solidFill>
        </p:spPr>
        <p:txBody>
          <a:bodyPr wrap="square" lIns="0" tIns="0" rIns="0" bIns="0" rtlCol="0"/>
          <a:lstStyle/>
          <a:p/>
        </p:txBody>
      </p:sp>
      <p:sp>
        <p:nvSpPr>
          <p:cNvPr id="71" name="object 71"/>
          <p:cNvSpPr/>
          <p:nvPr/>
        </p:nvSpPr>
        <p:spPr>
          <a:xfrm>
            <a:off x="7263267" y="3598161"/>
            <a:ext cx="99060" cy="87630"/>
          </a:xfrm>
          <a:custGeom>
            <a:avLst/>
            <a:gdLst/>
            <a:ahLst/>
            <a:cxnLst/>
            <a:rect l="l" t="t" r="r" b="b"/>
            <a:pathLst>
              <a:path w="99059" h="87629">
                <a:moveTo>
                  <a:pt x="49533" y="0"/>
                </a:moveTo>
                <a:lnTo>
                  <a:pt x="99052" y="44190"/>
                </a:lnTo>
                <a:lnTo>
                  <a:pt x="49533" y="87630"/>
                </a:lnTo>
                <a:lnTo>
                  <a:pt x="0" y="44190"/>
                </a:lnTo>
                <a:lnTo>
                  <a:pt x="49533" y="0"/>
                </a:lnTo>
                <a:close/>
              </a:path>
            </a:pathLst>
          </a:custGeom>
          <a:ln w="15379">
            <a:solidFill>
              <a:srgbClr val="000080"/>
            </a:solidFill>
          </a:ln>
        </p:spPr>
        <p:txBody>
          <a:bodyPr wrap="square" lIns="0" tIns="0" rIns="0" bIns="0" rtlCol="0"/>
          <a:lstStyle/>
          <a:p/>
        </p:txBody>
      </p:sp>
      <p:sp>
        <p:nvSpPr>
          <p:cNvPr id="72" name="object 72"/>
          <p:cNvSpPr/>
          <p:nvPr/>
        </p:nvSpPr>
        <p:spPr>
          <a:xfrm>
            <a:off x="7905628" y="3656832"/>
            <a:ext cx="99060" cy="86995"/>
          </a:xfrm>
          <a:custGeom>
            <a:avLst/>
            <a:gdLst/>
            <a:ahLst/>
            <a:cxnLst/>
            <a:rect l="l" t="t" r="r" b="b"/>
            <a:pathLst>
              <a:path w="99059" h="86995">
                <a:moveTo>
                  <a:pt x="49533" y="86868"/>
                </a:moveTo>
                <a:lnTo>
                  <a:pt x="0" y="43440"/>
                </a:lnTo>
                <a:lnTo>
                  <a:pt x="49533" y="0"/>
                </a:lnTo>
                <a:lnTo>
                  <a:pt x="99066" y="43440"/>
                </a:lnTo>
                <a:lnTo>
                  <a:pt x="49533" y="86868"/>
                </a:lnTo>
                <a:close/>
              </a:path>
            </a:pathLst>
          </a:custGeom>
          <a:solidFill>
            <a:srgbClr val="000080"/>
          </a:solidFill>
        </p:spPr>
        <p:txBody>
          <a:bodyPr wrap="square" lIns="0" tIns="0" rIns="0" bIns="0" rtlCol="0"/>
          <a:lstStyle/>
          <a:p/>
        </p:txBody>
      </p:sp>
      <p:sp>
        <p:nvSpPr>
          <p:cNvPr id="73" name="object 73"/>
          <p:cNvSpPr/>
          <p:nvPr/>
        </p:nvSpPr>
        <p:spPr>
          <a:xfrm>
            <a:off x="7905628" y="3656832"/>
            <a:ext cx="99060" cy="86995"/>
          </a:xfrm>
          <a:custGeom>
            <a:avLst/>
            <a:gdLst/>
            <a:ahLst/>
            <a:cxnLst/>
            <a:rect l="l" t="t" r="r" b="b"/>
            <a:pathLst>
              <a:path w="99059" h="86995">
                <a:moveTo>
                  <a:pt x="49533" y="0"/>
                </a:moveTo>
                <a:lnTo>
                  <a:pt x="99066" y="43440"/>
                </a:lnTo>
                <a:lnTo>
                  <a:pt x="49533" y="86868"/>
                </a:lnTo>
                <a:lnTo>
                  <a:pt x="0" y="43440"/>
                </a:lnTo>
                <a:lnTo>
                  <a:pt x="49533" y="0"/>
                </a:lnTo>
                <a:close/>
              </a:path>
            </a:pathLst>
          </a:custGeom>
          <a:ln w="15371">
            <a:solidFill>
              <a:srgbClr val="000080"/>
            </a:solidFill>
          </a:ln>
        </p:spPr>
        <p:txBody>
          <a:bodyPr wrap="square" lIns="0" tIns="0" rIns="0" bIns="0" rtlCol="0"/>
          <a:lstStyle/>
          <a:p/>
        </p:txBody>
      </p:sp>
      <p:sp>
        <p:nvSpPr>
          <p:cNvPr id="74" name="object 74"/>
          <p:cNvSpPr txBox="1"/>
          <p:nvPr/>
        </p:nvSpPr>
        <p:spPr>
          <a:xfrm>
            <a:off x="4346327" y="2691384"/>
            <a:ext cx="1396365" cy="196215"/>
          </a:xfrm>
          <a:prstGeom prst="rect">
            <a:avLst/>
          </a:prstGeom>
        </p:spPr>
        <p:txBody>
          <a:bodyPr wrap="square" lIns="0" tIns="0" rIns="0" bIns="0" rtlCol="0" vert="horz">
            <a:spAutoFit/>
          </a:bodyPr>
          <a:lstStyle/>
          <a:p>
            <a:pPr>
              <a:lnSpc>
                <a:spcPts val="1545"/>
              </a:lnSpc>
            </a:pPr>
            <a:r>
              <a:rPr dirty="0" sz="1350" spc="200">
                <a:latin typeface="ＭＳ Ｐゴシック"/>
                <a:cs typeface="ＭＳ Ｐゴシック"/>
              </a:rPr>
              <a:t>環境</a:t>
            </a:r>
            <a:r>
              <a:rPr dirty="0" sz="1350" spc="80">
                <a:latin typeface="ＭＳ Ｐゴシック"/>
                <a:cs typeface="ＭＳ Ｐゴシック"/>
              </a:rPr>
              <a:t>O</a:t>
            </a:r>
            <a:r>
              <a:rPr dirty="0" sz="1350" spc="155">
                <a:latin typeface="ＭＳ Ｐゴシック"/>
                <a:cs typeface="ＭＳ Ｐゴシック"/>
              </a:rPr>
              <a:t>D</a:t>
            </a:r>
            <a:r>
              <a:rPr dirty="0" sz="1350" spc="175">
                <a:latin typeface="ＭＳ Ｐゴシック"/>
                <a:cs typeface="ＭＳ Ｐゴシック"/>
              </a:rPr>
              <a:t>A</a:t>
            </a:r>
            <a:r>
              <a:rPr dirty="0" sz="1350" spc="204">
                <a:latin typeface="ＭＳ Ｐゴシック"/>
                <a:cs typeface="ＭＳ Ｐゴシック"/>
              </a:rPr>
              <a:t>の</a:t>
            </a:r>
            <a:r>
              <a:rPr dirty="0" sz="1350" spc="200">
                <a:latin typeface="ＭＳ Ｐゴシック"/>
                <a:cs typeface="ＭＳ Ｐゴシック"/>
              </a:rPr>
              <a:t>実績</a:t>
            </a:r>
            <a:endParaRPr sz="1350">
              <a:latin typeface="ＭＳ Ｐゴシック"/>
              <a:cs typeface="ＭＳ Ｐゴシック"/>
            </a:endParaRPr>
          </a:p>
        </p:txBody>
      </p:sp>
      <p:sp>
        <p:nvSpPr>
          <p:cNvPr id="75" name="object 75"/>
          <p:cNvSpPr txBox="1"/>
          <p:nvPr/>
        </p:nvSpPr>
        <p:spPr>
          <a:xfrm>
            <a:off x="1511689" y="5999991"/>
            <a:ext cx="111760" cy="196215"/>
          </a:xfrm>
          <a:prstGeom prst="rect">
            <a:avLst/>
          </a:prstGeom>
        </p:spPr>
        <p:txBody>
          <a:bodyPr wrap="square" lIns="0" tIns="0" rIns="0" bIns="0" rtlCol="0" vert="horz">
            <a:spAutoFit/>
          </a:bodyPr>
          <a:lstStyle/>
          <a:p>
            <a:pPr>
              <a:lnSpc>
                <a:spcPts val="1545"/>
              </a:lnSpc>
            </a:pPr>
            <a:r>
              <a:rPr dirty="0" sz="1350" spc="100">
                <a:latin typeface="ＭＳ Ｐゴシック"/>
                <a:cs typeface="ＭＳ Ｐゴシック"/>
              </a:rPr>
              <a:t>0</a:t>
            </a:r>
            <a:endParaRPr sz="1350">
              <a:latin typeface="ＭＳ Ｐゴシック"/>
              <a:cs typeface="ＭＳ Ｐゴシック"/>
            </a:endParaRPr>
          </a:p>
        </p:txBody>
      </p:sp>
      <p:sp>
        <p:nvSpPr>
          <p:cNvPr id="76" name="object 76"/>
          <p:cNvSpPr txBox="1"/>
          <p:nvPr/>
        </p:nvSpPr>
        <p:spPr>
          <a:xfrm>
            <a:off x="1182512" y="5521462"/>
            <a:ext cx="440690" cy="196215"/>
          </a:xfrm>
          <a:prstGeom prst="rect">
            <a:avLst/>
          </a:prstGeom>
        </p:spPr>
        <p:txBody>
          <a:bodyPr wrap="square" lIns="0" tIns="0" rIns="0" bIns="0" rtlCol="0" vert="horz">
            <a:spAutoFit/>
          </a:bodyPr>
          <a:lstStyle/>
          <a:p>
            <a:pPr>
              <a:lnSpc>
                <a:spcPts val="1545"/>
              </a:lnSpc>
            </a:pPr>
            <a:r>
              <a:rPr dirty="0" sz="1350" spc="95">
                <a:latin typeface="ＭＳ Ｐゴシック"/>
                <a:cs typeface="ＭＳ Ｐゴシック"/>
              </a:rPr>
              <a:t>1</a:t>
            </a:r>
            <a:r>
              <a:rPr dirty="0" sz="1350" spc="-15">
                <a:latin typeface="ＭＳ Ｐゴシック"/>
                <a:cs typeface="ＭＳ Ｐゴシック"/>
              </a:rPr>
              <a:t>,</a:t>
            </a:r>
            <a:r>
              <a:rPr dirty="0" sz="1350" spc="95">
                <a:latin typeface="ＭＳ Ｐゴシック"/>
                <a:cs typeface="ＭＳ Ｐゴシック"/>
              </a:rPr>
              <a:t>000</a:t>
            </a:r>
            <a:endParaRPr sz="1350">
              <a:latin typeface="ＭＳ Ｐゴシック"/>
              <a:cs typeface="ＭＳ Ｐゴシック"/>
            </a:endParaRPr>
          </a:p>
        </p:txBody>
      </p:sp>
      <p:sp>
        <p:nvSpPr>
          <p:cNvPr id="77" name="object 77"/>
          <p:cNvSpPr txBox="1"/>
          <p:nvPr/>
        </p:nvSpPr>
        <p:spPr>
          <a:xfrm>
            <a:off x="1182512" y="5042166"/>
            <a:ext cx="440690" cy="196215"/>
          </a:xfrm>
          <a:prstGeom prst="rect">
            <a:avLst/>
          </a:prstGeom>
        </p:spPr>
        <p:txBody>
          <a:bodyPr wrap="square" lIns="0" tIns="0" rIns="0" bIns="0" rtlCol="0" vert="horz">
            <a:spAutoFit/>
          </a:bodyPr>
          <a:lstStyle/>
          <a:p>
            <a:pPr>
              <a:lnSpc>
                <a:spcPts val="1545"/>
              </a:lnSpc>
            </a:pPr>
            <a:r>
              <a:rPr dirty="0" sz="1350" spc="95">
                <a:latin typeface="ＭＳ Ｐゴシック"/>
                <a:cs typeface="ＭＳ Ｐゴシック"/>
              </a:rPr>
              <a:t>2</a:t>
            </a:r>
            <a:r>
              <a:rPr dirty="0" sz="1350" spc="-15">
                <a:latin typeface="ＭＳ Ｐゴシック"/>
                <a:cs typeface="ＭＳ Ｐゴシック"/>
              </a:rPr>
              <a:t>,</a:t>
            </a:r>
            <a:r>
              <a:rPr dirty="0" sz="1350" spc="95">
                <a:latin typeface="ＭＳ Ｐゴシック"/>
                <a:cs typeface="ＭＳ Ｐゴシック"/>
              </a:rPr>
              <a:t>000</a:t>
            </a:r>
            <a:endParaRPr sz="1350">
              <a:latin typeface="ＭＳ Ｐゴシック"/>
              <a:cs typeface="ＭＳ Ｐゴシック"/>
            </a:endParaRPr>
          </a:p>
        </p:txBody>
      </p:sp>
      <p:sp>
        <p:nvSpPr>
          <p:cNvPr id="78" name="object 78"/>
          <p:cNvSpPr txBox="1"/>
          <p:nvPr/>
        </p:nvSpPr>
        <p:spPr>
          <a:xfrm>
            <a:off x="1182512" y="4563637"/>
            <a:ext cx="440690" cy="196215"/>
          </a:xfrm>
          <a:prstGeom prst="rect">
            <a:avLst/>
          </a:prstGeom>
        </p:spPr>
        <p:txBody>
          <a:bodyPr wrap="square" lIns="0" tIns="0" rIns="0" bIns="0" rtlCol="0" vert="horz">
            <a:spAutoFit/>
          </a:bodyPr>
          <a:lstStyle/>
          <a:p>
            <a:pPr>
              <a:lnSpc>
                <a:spcPts val="1545"/>
              </a:lnSpc>
            </a:pPr>
            <a:r>
              <a:rPr dirty="0" sz="1350" spc="95">
                <a:latin typeface="ＭＳ Ｐゴシック"/>
                <a:cs typeface="ＭＳ Ｐゴシック"/>
              </a:rPr>
              <a:t>3</a:t>
            </a:r>
            <a:r>
              <a:rPr dirty="0" sz="1350" spc="-15">
                <a:latin typeface="ＭＳ Ｐゴシック"/>
                <a:cs typeface="ＭＳ Ｐゴシック"/>
              </a:rPr>
              <a:t>,</a:t>
            </a:r>
            <a:r>
              <a:rPr dirty="0" sz="1350" spc="95">
                <a:latin typeface="ＭＳ Ｐゴシック"/>
                <a:cs typeface="ＭＳ Ｐゴシック"/>
              </a:rPr>
              <a:t>000</a:t>
            </a:r>
            <a:endParaRPr sz="1350">
              <a:latin typeface="ＭＳ Ｐゴシック"/>
              <a:cs typeface="ＭＳ Ｐゴシック"/>
            </a:endParaRPr>
          </a:p>
        </p:txBody>
      </p:sp>
      <p:sp>
        <p:nvSpPr>
          <p:cNvPr id="79" name="object 79"/>
          <p:cNvSpPr txBox="1"/>
          <p:nvPr/>
        </p:nvSpPr>
        <p:spPr>
          <a:xfrm>
            <a:off x="1182512" y="4084341"/>
            <a:ext cx="440690" cy="196215"/>
          </a:xfrm>
          <a:prstGeom prst="rect">
            <a:avLst/>
          </a:prstGeom>
        </p:spPr>
        <p:txBody>
          <a:bodyPr wrap="square" lIns="0" tIns="0" rIns="0" bIns="0" rtlCol="0" vert="horz">
            <a:spAutoFit/>
          </a:bodyPr>
          <a:lstStyle/>
          <a:p>
            <a:pPr>
              <a:lnSpc>
                <a:spcPts val="1545"/>
              </a:lnSpc>
            </a:pPr>
            <a:r>
              <a:rPr dirty="0" sz="1350" spc="95">
                <a:latin typeface="ＭＳ Ｐゴシック"/>
                <a:cs typeface="ＭＳ Ｐゴシック"/>
              </a:rPr>
              <a:t>4</a:t>
            </a:r>
            <a:r>
              <a:rPr dirty="0" sz="1350" spc="-15">
                <a:latin typeface="ＭＳ Ｐゴシック"/>
                <a:cs typeface="ＭＳ Ｐゴシック"/>
              </a:rPr>
              <a:t>,</a:t>
            </a:r>
            <a:r>
              <a:rPr dirty="0" sz="1350" spc="95">
                <a:latin typeface="ＭＳ Ｐゴシック"/>
                <a:cs typeface="ＭＳ Ｐゴシック"/>
              </a:rPr>
              <a:t>000</a:t>
            </a:r>
            <a:endParaRPr sz="1350">
              <a:latin typeface="ＭＳ Ｐゴシック"/>
              <a:cs typeface="ＭＳ Ｐゴシック"/>
            </a:endParaRPr>
          </a:p>
        </p:txBody>
      </p:sp>
      <p:sp>
        <p:nvSpPr>
          <p:cNvPr id="80" name="object 80"/>
          <p:cNvSpPr txBox="1"/>
          <p:nvPr/>
        </p:nvSpPr>
        <p:spPr>
          <a:xfrm>
            <a:off x="1182512" y="3605812"/>
            <a:ext cx="440690" cy="196215"/>
          </a:xfrm>
          <a:prstGeom prst="rect">
            <a:avLst/>
          </a:prstGeom>
        </p:spPr>
        <p:txBody>
          <a:bodyPr wrap="square" lIns="0" tIns="0" rIns="0" bIns="0" rtlCol="0" vert="horz">
            <a:spAutoFit/>
          </a:bodyPr>
          <a:lstStyle/>
          <a:p>
            <a:pPr>
              <a:lnSpc>
                <a:spcPts val="1545"/>
              </a:lnSpc>
            </a:pPr>
            <a:r>
              <a:rPr dirty="0" sz="1350" spc="95">
                <a:latin typeface="ＭＳ Ｐゴシック"/>
                <a:cs typeface="ＭＳ Ｐゴシック"/>
              </a:rPr>
              <a:t>5</a:t>
            </a:r>
            <a:r>
              <a:rPr dirty="0" sz="1350" spc="-15">
                <a:latin typeface="ＭＳ Ｐゴシック"/>
                <a:cs typeface="ＭＳ Ｐゴシック"/>
              </a:rPr>
              <a:t>,</a:t>
            </a:r>
            <a:r>
              <a:rPr dirty="0" sz="1350" spc="95">
                <a:latin typeface="ＭＳ Ｐゴシック"/>
                <a:cs typeface="ＭＳ Ｐゴシック"/>
              </a:rPr>
              <a:t>000</a:t>
            </a:r>
            <a:endParaRPr sz="1350">
              <a:latin typeface="ＭＳ Ｐゴシック"/>
              <a:cs typeface="ＭＳ Ｐゴシック"/>
            </a:endParaRPr>
          </a:p>
        </p:txBody>
      </p:sp>
      <p:sp>
        <p:nvSpPr>
          <p:cNvPr id="81" name="object 81"/>
          <p:cNvSpPr txBox="1"/>
          <p:nvPr/>
        </p:nvSpPr>
        <p:spPr>
          <a:xfrm>
            <a:off x="1182512" y="3126516"/>
            <a:ext cx="440690" cy="196215"/>
          </a:xfrm>
          <a:prstGeom prst="rect">
            <a:avLst/>
          </a:prstGeom>
        </p:spPr>
        <p:txBody>
          <a:bodyPr wrap="square" lIns="0" tIns="0" rIns="0" bIns="0" rtlCol="0" vert="horz">
            <a:spAutoFit/>
          </a:bodyPr>
          <a:lstStyle/>
          <a:p>
            <a:pPr>
              <a:lnSpc>
                <a:spcPts val="1545"/>
              </a:lnSpc>
            </a:pPr>
            <a:r>
              <a:rPr dirty="0" sz="1350" spc="95">
                <a:latin typeface="ＭＳ Ｐゴシック"/>
                <a:cs typeface="ＭＳ Ｐゴシック"/>
              </a:rPr>
              <a:t>6</a:t>
            </a:r>
            <a:r>
              <a:rPr dirty="0" sz="1350" spc="-15">
                <a:latin typeface="ＭＳ Ｐゴシック"/>
                <a:cs typeface="ＭＳ Ｐゴシック"/>
              </a:rPr>
              <a:t>,</a:t>
            </a:r>
            <a:r>
              <a:rPr dirty="0" sz="1350" spc="95">
                <a:latin typeface="ＭＳ Ｐゴシック"/>
                <a:cs typeface="ＭＳ Ｐゴシック"/>
              </a:rPr>
              <a:t>000</a:t>
            </a:r>
            <a:endParaRPr sz="1350">
              <a:latin typeface="ＭＳ Ｐゴシック"/>
              <a:cs typeface="ＭＳ Ｐゴシック"/>
            </a:endParaRPr>
          </a:p>
        </p:txBody>
      </p:sp>
      <p:sp>
        <p:nvSpPr>
          <p:cNvPr id="82" name="object 82"/>
          <p:cNvSpPr txBox="1"/>
          <p:nvPr/>
        </p:nvSpPr>
        <p:spPr>
          <a:xfrm>
            <a:off x="1907165" y="6218428"/>
            <a:ext cx="6259195" cy="457200"/>
          </a:xfrm>
          <a:prstGeom prst="rect">
            <a:avLst/>
          </a:prstGeom>
        </p:spPr>
        <p:txBody>
          <a:bodyPr wrap="square" lIns="0" tIns="0" rIns="0" bIns="0" rtlCol="0" vert="horz">
            <a:spAutoFit/>
          </a:bodyPr>
          <a:lstStyle/>
          <a:p>
            <a:pPr algn="ctr" marR="5080">
              <a:lnSpc>
                <a:spcPct val="100000"/>
              </a:lnSpc>
              <a:tabLst>
                <a:tab pos="642620" algn="l"/>
                <a:tab pos="1302385" algn="l"/>
                <a:tab pos="1945005" algn="l"/>
                <a:tab pos="2604135" algn="l"/>
                <a:tab pos="3246755" algn="l"/>
                <a:tab pos="3905250" algn="l"/>
                <a:tab pos="4549140" algn="l"/>
                <a:tab pos="5207635" algn="l"/>
                <a:tab pos="5850255" algn="l"/>
              </a:tabLst>
            </a:pPr>
            <a:r>
              <a:rPr dirty="0" sz="1250" spc="150">
                <a:latin typeface="ＭＳ Ｐゴシック"/>
                <a:cs typeface="ＭＳ Ｐゴシック"/>
              </a:rPr>
              <a:t>199</a:t>
            </a:r>
            <a:r>
              <a:rPr dirty="0" sz="1250" spc="85">
                <a:latin typeface="ＭＳ Ｐゴシック"/>
                <a:cs typeface="ＭＳ Ｐゴシック"/>
              </a:rPr>
              <a:t>4</a:t>
            </a:r>
            <a:r>
              <a:rPr dirty="0" sz="1250">
                <a:latin typeface="ＭＳ Ｐゴシック"/>
                <a:cs typeface="ＭＳ Ｐゴシック"/>
              </a:rPr>
              <a:t>	</a:t>
            </a:r>
            <a:r>
              <a:rPr dirty="0" sz="1250" spc="150">
                <a:latin typeface="ＭＳ Ｐゴシック"/>
                <a:cs typeface="ＭＳ Ｐゴシック"/>
              </a:rPr>
              <a:t>199</a:t>
            </a:r>
            <a:r>
              <a:rPr dirty="0" sz="1250" spc="85">
                <a:latin typeface="ＭＳ Ｐゴシック"/>
                <a:cs typeface="ＭＳ Ｐゴシック"/>
              </a:rPr>
              <a:t>5</a:t>
            </a:r>
            <a:r>
              <a:rPr dirty="0" sz="1250">
                <a:latin typeface="ＭＳ Ｐゴシック"/>
                <a:cs typeface="ＭＳ Ｐゴシック"/>
              </a:rPr>
              <a:t>	</a:t>
            </a:r>
            <a:r>
              <a:rPr dirty="0" sz="1250" spc="150">
                <a:latin typeface="ＭＳ Ｐゴシック"/>
                <a:cs typeface="ＭＳ Ｐゴシック"/>
              </a:rPr>
              <a:t>199</a:t>
            </a:r>
            <a:r>
              <a:rPr dirty="0" sz="1250" spc="85">
                <a:latin typeface="ＭＳ Ｐゴシック"/>
                <a:cs typeface="ＭＳ Ｐゴシック"/>
              </a:rPr>
              <a:t>6</a:t>
            </a:r>
            <a:r>
              <a:rPr dirty="0" sz="1250">
                <a:latin typeface="ＭＳ Ｐゴシック"/>
                <a:cs typeface="ＭＳ Ｐゴシック"/>
              </a:rPr>
              <a:t>	</a:t>
            </a:r>
            <a:r>
              <a:rPr dirty="0" sz="1250" spc="150">
                <a:latin typeface="ＭＳ Ｐゴシック"/>
                <a:cs typeface="ＭＳ Ｐゴシック"/>
              </a:rPr>
              <a:t>199</a:t>
            </a:r>
            <a:r>
              <a:rPr dirty="0" sz="1250" spc="85">
                <a:latin typeface="ＭＳ Ｐゴシック"/>
                <a:cs typeface="ＭＳ Ｐゴシック"/>
              </a:rPr>
              <a:t>7</a:t>
            </a:r>
            <a:r>
              <a:rPr dirty="0" sz="1250">
                <a:latin typeface="ＭＳ Ｐゴシック"/>
                <a:cs typeface="ＭＳ Ｐゴシック"/>
              </a:rPr>
              <a:t>	</a:t>
            </a:r>
            <a:r>
              <a:rPr dirty="0" sz="1250" spc="150">
                <a:latin typeface="ＭＳ Ｐゴシック"/>
                <a:cs typeface="ＭＳ Ｐゴシック"/>
              </a:rPr>
              <a:t>199</a:t>
            </a:r>
            <a:r>
              <a:rPr dirty="0" sz="1250" spc="85">
                <a:latin typeface="ＭＳ Ｐゴシック"/>
                <a:cs typeface="ＭＳ Ｐゴシック"/>
              </a:rPr>
              <a:t>8</a:t>
            </a:r>
            <a:r>
              <a:rPr dirty="0" sz="1250">
                <a:latin typeface="ＭＳ Ｐゴシック"/>
                <a:cs typeface="ＭＳ Ｐゴシック"/>
              </a:rPr>
              <a:t>	</a:t>
            </a:r>
            <a:r>
              <a:rPr dirty="0" sz="1250" spc="150">
                <a:latin typeface="ＭＳ Ｐゴシック"/>
                <a:cs typeface="ＭＳ Ｐゴシック"/>
              </a:rPr>
              <a:t>1</a:t>
            </a:r>
            <a:r>
              <a:rPr dirty="0" sz="1250" spc="140">
                <a:latin typeface="ＭＳ Ｐゴシック"/>
                <a:cs typeface="ＭＳ Ｐゴシック"/>
              </a:rPr>
              <a:t>9</a:t>
            </a:r>
            <a:r>
              <a:rPr dirty="0" sz="1250" spc="150">
                <a:latin typeface="ＭＳ Ｐゴシック"/>
                <a:cs typeface="ＭＳ Ｐゴシック"/>
              </a:rPr>
              <a:t>9</a:t>
            </a:r>
            <a:r>
              <a:rPr dirty="0" sz="1250" spc="85">
                <a:latin typeface="ＭＳ Ｐゴシック"/>
                <a:cs typeface="ＭＳ Ｐゴシック"/>
              </a:rPr>
              <a:t>9</a:t>
            </a:r>
            <a:r>
              <a:rPr dirty="0" sz="1250">
                <a:latin typeface="ＭＳ Ｐゴシック"/>
                <a:cs typeface="ＭＳ Ｐゴシック"/>
              </a:rPr>
              <a:t>	</a:t>
            </a:r>
            <a:r>
              <a:rPr dirty="0" sz="1250" spc="150">
                <a:latin typeface="ＭＳ Ｐゴシック"/>
                <a:cs typeface="ＭＳ Ｐゴシック"/>
              </a:rPr>
              <a:t>200</a:t>
            </a:r>
            <a:r>
              <a:rPr dirty="0" sz="1250" spc="85">
                <a:latin typeface="ＭＳ Ｐゴシック"/>
                <a:cs typeface="ＭＳ Ｐゴシック"/>
              </a:rPr>
              <a:t>0</a:t>
            </a:r>
            <a:r>
              <a:rPr dirty="0" sz="1250">
                <a:latin typeface="ＭＳ Ｐゴシック"/>
                <a:cs typeface="ＭＳ Ｐゴシック"/>
              </a:rPr>
              <a:t>	</a:t>
            </a:r>
            <a:r>
              <a:rPr dirty="0" sz="1250" spc="145">
                <a:latin typeface="ＭＳ Ｐゴシック"/>
                <a:cs typeface="ＭＳ Ｐゴシック"/>
              </a:rPr>
              <a:t>2</a:t>
            </a:r>
            <a:r>
              <a:rPr dirty="0" sz="1250" spc="150">
                <a:latin typeface="ＭＳ Ｐゴシック"/>
                <a:cs typeface="ＭＳ Ｐゴシック"/>
              </a:rPr>
              <a:t>00</a:t>
            </a:r>
            <a:r>
              <a:rPr dirty="0" sz="1250" spc="85">
                <a:latin typeface="ＭＳ Ｐゴシック"/>
                <a:cs typeface="ＭＳ Ｐゴシック"/>
              </a:rPr>
              <a:t>1</a:t>
            </a:r>
            <a:r>
              <a:rPr dirty="0" sz="1250">
                <a:latin typeface="ＭＳ Ｐゴシック"/>
                <a:cs typeface="ＭＳ Ｐゴシック"/>
              </a:rPr>
              <a:t>	</a:t>
            </a:r>
            <a:r>
              <a:rPr dirty="0" sz="1250" spc="150">
                <a:latin typeface="ＭＳ Ｐゴシック"/>
                <a:cs typeface="ＭＳ Ｐゴシック"/>
              </a:rPr>
              <a:t>200</a:t>
            </a:r>
            <a:r>
              <a:rPr dirty="0" sz="1250" spc="85">
                <a:latin typeface="ＭＳ Ｐゴシック"/>
                <a:cs typeface="ＭＳ Ｐゴシック"/>
              </a:rPr>
              <a:t>2</a:t>
            </a:r>
            <a:r>
              <a:rPr dirty="0" sz="1250">
                <a:latin typeface="ＭＳ Ｐゴシック"/>
                <a:cs typeface="ＭＳ Ｐゴシック"/>
              </a:rPr>
              <a:t>	</a:t>
            </a:r>
            <a:r>
              <a:rPr dirty="0" sz="1250" spc="150">
                <a:latin typeface="ＭＳ Ｐゴシック"/>
                <a:cs typeface="ＭＳ Ｐゴシック"/>
              </a:rPr>
              <a:t>2003</a:t>
            </a:r>
            <a:endParaRPr sz="1250">
              <a:latin typeface="ＭＳ Ｐゴシック"/>
              <a:cs typeface="ＭＳ Ｐゴシック"/>
            </a:endParaRPr>
          </a:p>
          <a:p>
            <a:pPr algn="ctr" marR="20955">
              <a:lnSpc>
                <a:spcPts val="1545"/>
              </a:lnSpc>
              <a:spcBef>
                <a:spcPts val="550"/>
              </a:spcBef>
            </a:pPr>
            <a:r>
              <a:rPr dirty="0" sz="1350" spc="204">
                <a:latin typeface="ＭＳ Ｐゴシック"/>
                <a:cs typeface="ＭＳ Ｐゴシック"/>
              </a:rPr>
              <a:t>年度</a:t>
            </a:r>
            <a:endParaRPr sz="1350">
              <a:latin typeface="ＭＳ Ｐゴシック"/>
              <a:cs typeface="ＭＳ Ｐゴシック"/>
            </a:endParaRPr>
          </a:p>
        </p:txBody>
      </p:sp>
      <p:sp>
        <p:nvSpPr>
          <p:cNvPr id="83" name="object 83"/>
          <p:cNvSpPr txBox="1"/>
          <p:nvPr/>
        </p:nvSpPr>
        <p:spPr>
          <a:xfrm>
            <a:off x="859366" y="4221543"/>
            <a:ext cx="200025" cy="884555"/>
          </a:xfrm>
          <a:prstGeom prst="rect">
            <a:avLst/>
          </a:prstGeom>
        </p:spPr>
        <p:txBody>
          <a:bodyPr wrap="square" lIns="0" tIns="0" rIns="0" bIns="0" rtlCol="0" vert="vert270">
            <a:spAutoFit/>
          </a:bodyPr>
          <a:lstStyle/>
          <a:p>
            <a:pPr marL="12700">
              <a:lnSpc>
                <a:spcPts val="1550"/>
              </a:lnSpc>
            </a:pPr>
            <a:r>
              <a:rPr dirty="0" sz="1350" spc="-185">
                <a:latin typeface="ＭＳ Ｐゴシック"/>
                <a:cs typeface="ＭＳ Ｐゴシック"/>
              </a:rPr>
              <a:t>金額</a:t>
            </a:r>
            <a:r>
              <a:rPr dirty="0" sz="1350" spc="-95">
                <a:latin typeface="ＭＳ Ｐゴシック"/>
                <a:cs typeface="ＭＳ Ｐゴシック"/>
              </a:rPr>
              <a:t>（</a:t>
            </a:r>
            <a:r>
              <a:rPr dirty="0" sz="1350" spc="-190">
                <a:latin typeface="ＭＳ Ｐゴシック"/>
                <a:cs typeface="ＭＳ Ｐゴシック"/>
              </a:rPr>
              <a:t>億</a:t>
            </a:r>
            <a:r>
              <a:rPr dirty="0" sz="1350" spc="-185">
                <a:latin typeface="ＭＳ Ｐゴシック"/>
                <a:cs typeface="ＭＳ Ｐゴシック"/>
              </a:rPr>
              <a:t>円）</a:t>
            </a:r>
            <a:endParaRPr sz="1350">
              <a:latin typeface="ＭＳ Ｐゴシック"/>
              <a:cs typeface="ＭＳ Ｐゴシック"/>
            </a:endParaRPr>
          </a:p>
        </p:txBody>
      </p:sp>
      <p:sp>
        <p:nvSpPr>
          <p:cNvPr id="84" name="object 84"/>
          <p:cNvSpPr txBox="1"/>
          <p:nvPr/>
        </p:nvSpPr>
        <p:spPr>
          <a:xfrm>
            <a:off x="8449697" y="5999988"/>
            <a:ext cx="111760" cy="196215"/>
          </a:xfrm>
          <a:prstGeom prst="rect">
            <a:avLst/>
          </a:prstGeom>
        </p:spPr>
        <p:txBody>
          <a:bodyPr wrap="square" lIns="0" tIns="0" rIns="0" bIns="0" rtlCol="0" vert="horz">
            <a:spAutoFit/>
          </a:bodyPr>
          <a:lstStyle/>
          <a:p>
            <a:pPr>
              <a:lnSpc>
                <a:spcPts val="1545"/>
              </a:lnSpc>
            </a:pPr>
            <a:r>
              <a:rPr dirty="0" sz="1350" spc="100">
                <a:latin typeface="ＭＳ Ｐゴシック"/>
                <a:cs typeface="ＭＳ Ｐゴシック"/>
              </a:rPr>
              <a:t>0</a:t>
            </a:r>
            <a:endParaRPr sz="1350">
              <a:latin typeface="ＭＳ Ｐゴシック"/>
              <a:cs typeface="ＭＳ Ｐゴシック"/>
            </a:endParaRPr>
          </a:p>
        </p:txBody>
      </p:sp>
      <p:sp>
        <p:nvSpPr>
          <p:cNvPr id="85" name="object 85"/>
          <p:cNvSpPr txBox="1"/>
          <p:nvPr/>
        </p:nvSpPr>
        <p:spPr>
          <a:xfrm>
            <a:off x="8449697" y="5637281"/>
            <a:ext cx="111760" cy="196215"/>
          </a:xfrm>
          <a:prstGeom prst="rect">
            <a:avLst/>
          </a:prstGeom>
        </p:spPr>
        <p:txBody>
          <a:bodyPr wrap="square" lIns="0" tIns="0" rIns="0" bIns="0" rtlCol="0" vert="horz">
            <a:spAutoFit/>
          </a:bodyPr>
          <a:lstStyle/>
          <a:p>
            <a:pPr>
              <a:lnSpc>
                <a:spcPts val="1545"/>
              </a:lnSpc>
            </a:pPr>
            <a:r>
              <a:rPr dirty="0" sz="1350" spc="100">
                <a:latin typeface="ＭＳ Ｐゴシック"/>
                <a:cs typeface="ＭＳ Ｐゴシック"/>
              </a:rPr>
              <a:t>5</a:t>
            </a:r>
            <a:endParaRPr sz="1350">
              <a:latin typeface="ＭＳ Ｐゴシック"/>
              <a:cs typeface="ＭＳ Ｐゴシック"/>
            </a:endParaRPr>
          </a:p>
        </p:txBody>
      </p:sp>
      <p:sp>
        <p:nvSpPr>
          <p:cNvPr id="86" name="object 86"/>
          <p:cNvSpPr txBox="1"/>
          <p:nvPr/>
        </p:nvSpPr>
        <p:spPr>
          <a:xfrm>
            <a:off x="8449697" y="4926339"/>
            <a:ext cx="210820" cy="558800"/>
          </a:xfrm>
          <a:prstGeom prst="rect">
            <a:avLst/>
          </a:prstGeom>
        </p:spPr>
        <p:txBody>
          <a:bodyPr wrap="square" lIns="0" tIns="0" rIns="0" bIns="0" rtlCol="0" vert="horz">
            <a:spAutoFit/>
          </a:bodyPr>
          <a:lstStyle/>
          <a:p>
            <a:pPr>
              <a:lnSpc>
                <a:spcPct val="100000"/>
              </a:lnSpc>
            </a:pPr>
            <a:r>
              <a:rPr dirty="0" sz="1350" spc="100">
                <a:latin typeface="ＭＳ Ｐゴシック"/>
                <a:cs typeface="ＭＳ Ｐゴシック"/>
              </a:rPr>
              <a:t>15</a:t>
            </a:r>
            <a:endParaRPr sz="1350">
              <a:latin typeface="ＭＳ Ｐゴシック"/>
              <a:cs typeface="ＭＳ Ｐゴシック"/>
            </a:endParaRPr>
          </a:p>
          <a:p>
            <a:pPr>
              <a:lnSpc>
                <a:spcPct val="100000"/>
              </a:lnSpc>
              <a:spcBef>
                <a:spcPts val="25"/>
              </a:spcBef>
            </a:pPr>
            <a:endParaRPr sz="1050">
              <a:latin typeface="Times New Roman"/>
              <a:cs typeface="Times New Roman"/>
            </a:endParaRPr>
          </a:p>
          <a:p>
            <a:pPr>
              <a:lnSpc>
                <a:spcPts val="1545"/>
              </a:lnSpc>
            </a:pPr>
            <a:r>
              <a:rPr dirty="0" sz="1350" spc="100">
                <a:latin typeface="ＭＳ Ｐゴシック"/>
                <a:cs typeface="ＭＳ Ｐゴシック"/>
              </a:rPr>
              <a:t>10</a:t>
            </a:r>
            <a:endParaRPr sz="1350">
              <a:latin typeface="ＭＳ Ｐゴシック"/>
              <a:cs typeface="ＭＳ Ｐゴシック"/>
            </a:endParaRPr>
          </a:p>
        </p:txBody>
      </p:sp>
      <p:sp>
        <p:nvSpPr>
          <p:cNvPr id="87" name="object 87"/>
          <p:cNvSpPr txBox="1"/>
          <p:nvPr/>
        </p:nvSpPr>
        <p:spPr>
          <a:xfrm>
            <a:off x="8449697" y="4563633"/>
            <a:ext cx="210820" cy="196215"/>
          </a:xfrm>
          <a:prstGeom prst="rect">
            <a:avLst/>
          </a:prstGeom>
        </p:spPr>
        <p:txBody>
          <a:bodyPr wrap="square" lIns="0" tIns="0" rIns="0" bIns="0" rtlCol="0" vert="horz">
            <a:spAutoFit/>
          </a:bodyPr>
          <a:lstStyle/>
          <a:p>
            <a:pPr>
              <a:lnSpc>
                <a:spcPts val="1545"/>
              </a:lnSpc>
            </a:pPr>
            <a:r>
              <a:rPr dirty="0" sz="1350" spc="100">
                <a:latin typeface="ＭＳ Ｐゴシック"/>
                <a:cs typeface="ＭＳ Ｐゴシック"/>
              </a:rPr>
              <a:t>20</a:t>
            </a:r>
            <a:endParaRPr sz="1350">
              <a:latin typeface="ＭＳ Ｐゴシック"/>
              <a:cs typeface="ＭＳ Ｐゴシック"/>
            </a:endParaRPr>
          </a:p>
        </p:txBody>
      </p:sp>
      <p:sp>
        <p:nvSpPr>
          <p:cNvPr id="88" name="object 88"/>
          <p:cNvSpPr txBox="1"/>
          <p:nvPr/>
        </p:nvSpPr>
        <p:spPr>
          <a:xfrm>
            <a:off x="8449697" y="4200927"/>
            <a:ext cx="210820" cy="196215"/>
          </a:xfrm>
          <a:prstGeom prst="rect">
            <a:avLst/>
          </a:prstGeom>
        </p:spPr>
        <p:txBody>
          <a:bodyPr wrap="square" lIns="0" tIns="0" rIns="0" bIns="0" rtlCol="0" vert="horz">
            <a:spAutoFit/>
          </a:bodyPr>
          <a:lstStyle/>
          <a:p>
            <a:pPr>
              <a:lnSpc>
                <a:spcPts val="1545"/>
              </a:lnSpc>
            </a:pPr>
            <a:r>
              <a:rPr dirty="0" sz="1350" spc="100">
                <a:latin typeface="ＭＳ Ｐゴシック"/>
                <a:cs typeface="ＭＳ Ｐゴシック"/>
              </a:rPr>
              <a:t>25</a:t>
            </a:r>
            <a:endParaRPr sz="1350">
              <a:latin typeface="ＭＳ Ｐゴシック"/>
              <a:cs typeface="ＭＳ Ｐゴシック"/>
            </a:endParaRPr>
          </a:p>
        </p:txBody>
      </p:sp>
      <p:sp>
        <p:nvSpPr>
          <p:cNvPr id="89" name="object 89"/>
          <p:cNvSpPr txBox="1"/>
          <p:nvPr/>
        </p:nvSpPr>
        <p:spPr>
          <a:xfrm>
            <a:off x="8449697" y="3489985"/>
            <a:ext cx="210820" cy="558800"/>
          </a:xfrm>
          <a:prstGeom prst="rect">
            <a:avLst/>
          </a:prstGeom>
        </p:spPr>
        <p:txBody>
          <a:bodyPr wrap="square" lIns="0" tIns="0" rIns="0" bIns="0" rtlCol="0" vert="horz">
            <a:spAutoFit/>
          </a:bodyPr>
          <a:lstStyle/>
          <a:p>
            <a:pPr>
              <a:lnSpc>
                <a:spcPct val="100000"/>
              </a:lnSpc>
            </a:pPr>
            <a:r>
              <a:rPr dirty="0" sz="1350" spc="100">
                <a:latin typeface="ＭＳ Ｐゴシック"/>
                <a:cs typeface="ＭＳ Ｐゴシック"/>
              </a:rPr>
              <a:t>35</a:t>
            </a:r>
            <a:endParaRPr sz="1350">
              <a:latin typeface="ＭＳ Ｐゴシック"/>
              <a:cs typeface="ＭＳ Ｐゴシック"/>
            </a:endParaRPr>
          </a:p>
          <a:p>
            <a:pPr>
              <a:lnSpc>
                <a:spcPct val="100000"/>
              </a:lnSpc>
              <a:spcBef>
                <a:spcPts val="25"/>
              </a:spcBef>
            </a:pPr>
            <a:endParaRPr sz="1050">
              <a:latin typeface="Times New Roman"/>
              <a:cs typeface="Times New Roman"/>
            </a:endParaRPr>
          </a:p>
          <a:p>
            <a:pPr>
              <a:lnSpc>
                <a:spcPts val="1545"/>
              </a:lnSpc>
            </a:pPr>
            <a:r>
              <a:rPr dirty="0" sz="1350" spc="100">
                <a:latin typeface="ＭＳ Ｐゴシック"/>
                <a:cs typeface="ＭＳ Ｐゴシック"/>
              </a:rPr>
              <a:t>30</a:t>
            </a:r>
            <a:endParaRPr sz="1350">
              <a:latin typeface="ＭＳ Ｐゴシック"/>
              <a:cs typeface="ＭＳ Ｐゴシック"/>
            </a:endParaRPr>
          </a:p>
        </p:txBody>
      </p:sp>
      <p:sp>
        <p:nvSpPr>
          <p:cNvPr id="90" name="object 90"/>
          <p:cNvSpPr txBox="1"/>
          <p:nvPr/>
        </p:nvSpPr>
        <p:spPr>
          <a:xfrm>
            <a:off x="8449697" y="3126513"/>
            <a:ext cx="210820" cy="196215"/>
          </a:xfrm>
          <a:prstGeom prst="rect">
            <a:avLst/>
          </a:prstGeom>
        </p:spPr>
        <p:txBody>
          <a:bodyPr wrap="square" lIns="0" tIns="0" rIns="0" bIns="0" rtlCol="0" vert="horz">
            <a:spAutoFit/>
          </a:bodyPr>
          <a:lstStyle/>
          <a:p>
            <a:pPr>
              <a:lnSpc>
                <a:spcPts val="1545"/>
              </a:lnSpc>
            </a:pPr>
            <a:r>
              <a:rPr dirty="0" sz="1350" spc="100">
                <a:latin typeface="ＭＳ Ｐゴシック"/>
                <a:cs typeface="ＭＳ Ｐゴシック"/>
              </a:rPr>
              <a:t>40</a:t>
            </a:r>
            <a:endParaRPr sz="1350">
              <a:latin typeface="ＭＳ Ｐゴシック"/>
              <a:cs typeface="ＭＳ Ｐゴシック"/>
            </a:endParaRPr>
          </a:p>
        </p:txBody>
      </p:sp>
      <p:sp>
        <p:nvSpPr>
          <p:cNvPr id="91" name="object 91"/>
          <p:cNvSpPr txBox="1"/>
          <p:nvPr/>
        </p:nvSpPr>
        <p:spPr>
          <a:xfrm>
            <a:off x="8769688" y="3795083"/>
            <a:ext cx="447040" cy="1761489"/>
          </a:xfrm>
          <a:prstGeom prst="rect">
            <a:avLst/>
          </a:prstGeom>
        </p:spPr>
        <p:txBody>
          <a:bodyPr wrap="square" lIns="0" tIns="0" rIns="0" bIns="0" rtlCol="0" vert="vert270">
            <a:spAutoFit/>
          </a:bodyPr>
          <a:lstStyle/>
          <a:p>
            <a:pPr algn="ctr">
              <a:lnSpc>
                <a:spcPts val="1550"/>
              </a:lnSpc>
            </a:pPr>
            <a:r>
              <a:rPr dirty="0" sz="1350" spc="-70">
                <a:latin typeface="ＭＳ Ｐゴシック"/>
                <a:cs typeface="ＭＳ Ｐゴシック"/>
              </a:rPr>
              <a:t>O</a:t>
            </a:r>
            <a:r>
              <a:rPr dirty="0" sz="1350" spc="-100">
                <a:latin typeface="ＭＳ Ｐゴシック"/>
                <a:cs typeface="ＭＳ Ｐゴシック"/>
              </a:rPr>
              <a:t>D</a:t>
            </a:r>
            <a:r>
              <a:rPr dirty="0" sz="1350" spc="-75">
                <a:latin typeface="ＭＳ Ｐゴシック"/>
                <a:cs typeface="ＭＳ Ｐゴシック"/>
              </a:rPr>
              <a:t>A</a:t>
            </a:r>
            <a:r>
              <a:rPr dirty="0" sz="1350" spc="-185">
                <a:latin typeface="ＭＳ Ｐゴシック"/>
                <a:cs typeface="ＭＳ Ｐゴシック"/>
              </a:rPr>
              <a:t>総</a:t>
            </a:r>
            <a:r>
              <a:rPr dirty="0" sz="1350" spc="-190">
                <a:latin typeface="ＭＳ Ｐゴシック"/>
                <a:cs typeface="ＭＳ Ｐゴシック"/>
              </a:rPr>
              <a:t>額</a:t>
            </a:r>
            <a:r>
              <a:rPr dirty="0" sz="1350" spc="-210">
                <a:latin typeface="ＭＳ Ｐゴシック"/>
                <a:cs typeface="ＭＳ Ｐゴシック"/>
              </a:rPr>
              <a:t>に</a:t>
            </a:r>
            <a:r>
              <a:rPr dirty="0" sz="1350" spc="-190">
                <a:latin typeface="ＭＳ Ｐゴシック"/>
                <a:cs typeface="ＭＳ Ｐゴシック"/>
              </a:rPr>
              <a:t>占</a:t>
            </a:r>
            <a:r>
              <a:rPr dirty="0" sz="1350" spc="-155">
                <a:latin typeface="ＭＳ Ｐゴシック"/>
                <a:cs typeface="ＭＳ Ｐゴシック"/>
              </a:rPr>
              <a:t>め</a:t>
            </a:r>
            <a:r>
              <a:rPr dirty="0" sz="1350" spc="-204">
                <a:latin typeface="ＭＳ Ｐゴシック"/>
                <a:cs typeface="ＭＳ Ｐゴシック"/>
              </a:rPr>
              <a:t>る</a:t>
            </a:r>
            <a:r>
              <a:rPr dirty="0" sz="1350" spc="-185">
                <a:latin typeface="ＭＳ Ｐゴシック"/>
                <a:cs typeface="ＭＳ Ｐゴシック"/>
              </a:rPr>
              <a:t>割</a:t>
            </a:r>
            <a:r>
              <a:rPr dirty="0" sz="1350">
                <a:latin typeface="ＭＳ Ｐゴシック"/>
                <a:cs typeface="ＭＳ Ｐゴシック"/>
              </a:rPr>
              <a:t>合</a:t>
            </a:r>
            <a:endParaRPr sz="1350">
              <a:latin typeface="ＭＳ Ｐゴシック"/>
              <a:cs typeface="ＭＳ Ｐゴシック"/>
            </a:endParaRPr>
          </a:p>
          <a:p>
            <a:pPr algn="ctr" marR="3810">
              <a:lnSpc>
                <a:spcPct val="100000"/>
              </a:lnSpc>
              <a:spcBef>
                <a:spcPts val="320"/>
              </a:spcBef>
            </a:pPr>
            <a:r>
              <a:rPr dirty="0" sz="1350" spc="-95">
                <a:latin typeface="ＭＳ Ｐゴシック"/>
                <a:cs typeface="ＭＳ Ｐゴシック"/>
              </a:rPr>
              <a:t>（</a:t>
            </a:r>
            <a:r>
              <a:rPr dirty="0" sz="1350" spc="-185">
                <a:latin typeface="ＭＳ Ｐゴシック"/>
                <a:cs typeface="ＭＳ Ｐゴシック"/>
              </a:rPr>
              <a:t>％</a:t>
            </a:r>
            <a:r>
              <a:rPr dirty="0" sz="1350">
                <a:latin typeface="ＭＳ Ｐゴシック"/>
                <a:cs typeface="ＭＳ Ｐゴシック"/>
              </a:rPr>
              <a:t>）</a:t>
            </a:r>
            <a:endParaRPr sz="1350">
              <a:latin typeface="ＭＳ Ｐゴシック"/>
              <a:cs typeface="ＭＳ Ｐゴシック"/>
            </a:endParaRPr>
          </a:p>
        </p:txBody>
      </p:sp>
      <p:sp>
        <p:nvSpPr>
          <p:cNvPr id="92" name="object 92"/>
          <p:cNvSpPr/>
          <p:nvPr/>
        </p:nvSpPr>
        <p:spPr>
          <a:xfrm>
            <a:off x="6406020" y="2640322"/>
            <a:ext cx="428625" cy="102235"/>
          </a:xfrm>
          <a:custGeom>
            <a:avLst/>
            <a:gdLst/>
            <a:ahLst/>
            <a:cxnLst/>
            <a:rect l="l" t="t" r="r" b="b"/>
            <a:pathLst>
              <a:path w="428625" h="102235">
                <a:moveTo>
                  <a:pt x="0" y="0"/>
                </a:moveTo>
                <a:lnTo>
                  <a:pt x="428244" y="0"/>
                </a:lnTo>
                <a:lnTo>
                  <a:pt x="428244" y="102107"/>
                </a:lnTo>
                <a:lnTo>
                  <a:pt x="0" y="102107"/>
                </a:lnTo>
                <a:lnTo>
                  <a:pt x="0" y="0"/>
                </a:lnTo>
                <a:close/>
              </a:path>
            </a:pathLst>
          </a:custGeom>
          <a:solidFill>
            <a:srgbClr val="FF0000"/>
          </a:solidFill>
        </p:spPr>
        <p:txBody>
          <a:bodyPr wrap="square" lIns="0" tIns="0" rIns="0" bIns="0" rtlCol="0"/>
          <a:lstStyle/>
          <a:p/>
        </p:txBody>
      </p:sp>
      <p:sp>
        <p:nvSpPr>
          <p:cNvPr id="93" name="object 93"/>
          <p:cNvSpPr/>
          <p:nvPr/>
        </p:nvSpPr>
        <p:spPr>
          <a:xfrm>
            <a:off x="6406020" y="2640322"/>
            <a:ext cx="428625" cy="102235"/>
          </a:xfrm>
          <a:custGeom>
            <a:avLst/>
            <a:gdLst/>
            <a:ahLst/>
            <a:cxnLst/>
            <a:rect l="l" t="t" r="r" b="b"/>
            <a:pathLst>
              <a:path w="428625" h="102235">
                <a:moveTo>
                  <a:pt x="0" y="0"/>
                </a:moveTo>
                <a:lnTo>
                  <a:pt x="428244" y="0"/>
                </a:lnTo>
                <a:lnTo>
                  <a:pt x="428244" y="102107"/>
                </a:lnTo>
                <a:lnTo>
                  <a:pt x="0" y="102107"/>
                </a:lnTo>
                <a:lnTo>
                  <a:pt x="0" y="0"/>
                </a:lnTo>
                <a:close/>
              </a:path>
            </a:pathLst>
          </a:custGeom>
          <a:ln w="14621">
            <a:solidFill>
              <a:srgbClr val="000000"/>
            </a:solidFill>
          </a:ln>
        </p:spPr>
        <p:txBody>
          <a:bodyPr wrap="square" lIns="0" tIns="0" rIns="0" bIns="0" rtlCol="0"/>
          <a:lstStyle/>
          <a:p/>
        </p:txBody>
      </p:sp>
      <p:sp>
        <p:nvSpPr>
          <p:cNvPr id="94" name="object 94"/>
          <p:cNvSpPr/>
          <p:nvPr/>
        </p:nvSpPr>
        <p:spPr>
          <a:xfrm>
            <a:off x="6406020" y="2916170"/>
            <a:ext cx="445134" cy="0"/>
          </a:xfrm>
          <a:custGeom>
            <a:avLst/>
            <a:gdLst/>
            <a:ahLst/>
            <a:cxnLst/>
            <a:rect l="l" t="t" r="r" b="b"/>
            <a:pathLst>
              <a:path w="445134" h="0">
                <a:moveTo>
                  <a:pt x="0" y="0"/>
                </a:moveTo>
                <a:lnTo>
                  <a:pt x="444999" y="0"/>
                </a:lnTo>
              </a:path>
            </a:pathLst>
          </a:custGeom>
          <a:ln w="14515">
            <a:solidFill>
              <a:srgbClr val="000080"/>
            </a:solidFill>
          </a:ln>
        </p:spPr>
        <p:txBody>
          <a:bodyPr wrap="square" lIns="0" tIns="0" rIns="0" bIns="0" rtlCol="0"/>
          <a:lstStyle/>
          <a:p/>
        </p:txBody>
      </p:sp>
      <p:sp>
        <p:nvSpPr>
          <p:cNvPr id="95" name="object 95"/>
          <p:cNvSpPr/>
          <p:nvPr/>
        </p:nvSpPr>
        <p:spPr>
          <a:xfrm>
            <a:off x="6570603" y="2872742"/>
            <a:ext cx="99060" cy="86995"/>
          </a:xfrm>
          <a:custGeom>
            <a:avLst/>
            <a:gdLst/>
            <a:ahLst/>
            <a:cxnLst/>
            <a:rect l="l" t="t" r="r" b="b"/>
            <a:pathLst>
              <a:path w="99059" h="86994">
                <a:moveTo>
                  <a:pt x="49533" y="86868"/>
                </a:moveTo>
                <a:lnTo>
                  <a:pt x="0" y="43428"/>
                </a:lnTo>
                <a:lnTo>
                  <a:pt x="49533" y="0"/>
                </a:lnTo>
                <a:lnTo>
                  <a:pt x="99066" y="43428"/>
                </a:lnTo>
                <a:lnTo>
                  <a:pt x="49533" y="86868"/>
                </a:lnTo>
                <a:close/>
              </a:path>
            </a:pathLst>
          </a:custGeom>
          <a:solidFill>
            <a:srgbClr val="000080"/>
          </a:solidFill>
        </p:spPr>
        <p:txBody>
          <a:bodyPr wrap="square" lIns="0" tIns="0" rIns="0" bIns="0" rtlCol="0"/>
          <a:lstStyle/>
          <a:p/>
        </p:txBody>
      </p:sp>
      <p:sp>
        <p:nvSpPr>
          <p:cNvPr id="96" name="object 96"/>
          <p:cNvSpPr/>
          <p:nvPr/>
        </p:nvSpPr>
        <p:spPr>
          <a:xfrm>
            <a:off x="6570603" y="2872742"/>
            <a:ext cx="99060" cy="86995"/>
          </a:xfrm>
          <a:custGeom>
            <a:avLst/>
            <a:gdLst/>
            <a:ahLst/>
            <a:cxnLst/>
            <a:rect l="l" t="t" r="r" b="b"/>
            <a:pathLst>
              <a:path w="99059" h="86994">
                <a:moveTo>
                  <a:pt x="49533" y="0"/>
                </a:moveTo>
                <a:lnTo>
                  <a:pt x="99066" y="43428"/>
                </a:lnTo>
                <a:lnTo>
                  <a:pt x="49533" y="86868"/>
                </a:lnTo>
                <a:lnTo>
                  <a:pt x="0" y="43428"/>
                </a:lnTo>
                <a:lnTo>
                  <a:pt x="49533" y="0"/>
                </a:lnTo>
                <a:close/>
              </a:path>
            </a:pathLst>
          </a:custGeom>
          <a:ln w="15371">
            <a:solidFill>
              <a:srgbClr val="000080"/>
            </a:solidFill>
          </a:ln>
        </p:spPr>
        <p:txBody>
          <a:bodyPr wrap="square" lIns="0" tIns="0" rIns="0" bIns="0" rtlCol="0"/>
          <a:lstStyle/>
          <a:p/>
        </p:txBody>
      </p:sp>
      <p:sp>
        <p:nvSpPr>
          <p:cNvPr id="97" name="object 97"/>
          <p:cNvSpPr txBox="1"/>
          <p:nvPr/>
        </p:nvSpPr>
        <p:spPr>
          <a:xfrm>
            <a:off x="6323723" y="2567939"/>
            <a:ext cx="2913380" cy="464820"/>
          </a:xfrm>
          <a:prstGeom prst="rect">
            <a:avLst/>
          </a:prstGeom>
          <a:ln w="3175">
            <a:solidFill>
              <a:srgbClr val="000000"/>
            </a:solidFill>
          </a:ln>
        </p:spPr>
        <p:txBody>
          <a:bodyPr wrap="square" lIns="0" tIns="21590" rIns="0" bIns="0" rtlCol="0" vert="horz">
            <a:spAutoFit/>
          </a:bodyPr>
          <a:lstStyle/>
          <a:p>
            <a:pPr marL="575945">
              <a:lnSpc>
                <a:spcPct val="100000"/>
              </a:lnSpc>
              <a:spcBef>
                <a:spcPts val="170"/>
              </a:spcBef>
            </a:pPr>
            <a:r>
              <a:rPr dirty="0" sz="1350" spc="170">
                <a:latin typeface="ＭＳ Ｐゴシック"/>
                <a:cs typeface="ＭＳ Ｐゴシック"/>
              </a:rPr>
              <a:t>金額（億円）</a:t>
            </a:r>
            <a:endParaRPr sz="1350">
              <a:latin typeface="ＭＳ Ｐゴシック"/>
              <a:cs typeface="ＭＳ Ｐゴシック"/>
            </a:endParaRPr>
          </a:p>
          <a:p>
            <a:pPr marL="575945">
              <a:lnSpc>
                <a:spcPct val="100000"/>
              </a:lnSpc>
              <a:spcBef>
                <a:spcPts val="95"/>
              </a:spcBef>
            </a:pPr>
            <a:r>
              <a:rPr dirty="0" sz="1350" spc="80">
                <a:latin typeface="ＭＳ Ｐゴシック"/>
                <a:cs typeface="ＭＳ Ｐゴシック"/>
              </a:rPr>
              <a:t>O</a:t>
            </a:r>
            <a:r>
              <a:rPr dirty="0" sz="1350" spc="160">
                <a:latin typeface="ＭＳ Ｐゴシック"/>
                <a:cs typeface="ＭＳ Ｐゴシック"/>
              </a:rPr>
              <a:t>D</a:t>
            </a:r>
            <a:r>
              <a:rPr dirty="0" sz="1350" spc="175">
                <a:latin typeface="ＭＳ Ｐゴシック"/>
                <a:cs typeface="ＭＳ Ｐゴシック"/>
              </a:rPr>
              <a:t>A</a:t>
            </a:r>
            <a:r>
              <a:rPr dirty="0" sz="1350" spc="200">
                <a:latin typeface="ＭＳ Ｐゴシック"/>
                <a:cs typeface="ＭＳ Ｐゴシック"/>
              </a:rPr>
              <a:t>総</a:t>
            </a:r>
            <a:r>
              <a:rPr dirty="0" sz="1350" spc="200">
                <a:latin typeface="ＭＳ Ｐゴシック"/>
                <a:cs typeface="ＭＳ Ｐゴシック"/>
              </a:rPr>
              <a:t>額</a:t>
            </a:r>
            <a:r>
              <a:rPr dirty="0" sz="1350" spc="150">
                <a:latin typeface="ＭＳ Ｐゴシック"/>
                <a:cs typeface="ＭＳ Ｐゴシック"/>
              </a:rPr>
              <a:t>に</a:t>
            </a:r>
            <a:r>
              <a:rPr dirty="0" sz="1350" spc="200">
                <a:latin typeface="ＭＳ Ｐゴシック"/>
                <a:cs typeface="ＭＳ Ｐゴシック"/>
              </a:rPr>
              <a:t>占</a:t>
            </a:r>
            <a:r>
              <a:rPr dirty="0" sz="1350" spc="229">
                <a:latin typeface="ＭＳ Ｐゴシック"/>
                <a:cs typeface="ＭＳ Ｐゴシック"/>
              </a:rPr>
              <a:t>め</a:t>
            </a:r>
            <a:r>
              <a:rPr dirty="0" sz="1350" spc="125">
                <a:latin typeface="ＭＳ Ｐゴシック"/>
                <a:cs typeface="ＭＳ Ｐゴシック"/>
              </a:rPr>
              <a:t>る</a:t>
            </a:r>
            <a:r>
              <a:rPr dirty="0" sz="1350" spc="160">
                <a:latin typeface="ＭＳ Ｐゴシック"/>
                <a:cs typeface="ＭＳ Ｐゴシック"/>
              </a:rPr>
              <a:t>割合（％）</a:t>
            </a:r>
            <a:endParaRPr sz="1350">
              <a:latin typeface="ＭＳ Ｐゴシック"/>
              <a:cs typeface="ＭＳ Ｐゴシック"/>
            </a:endParaRPr>
          </a:p>
        </p:txBody>
      </p:sp>
      <p:sp>
        <p:nvSpPr>
          <p:cNvPr id="98" name="object 98"/>
          <p:cNvSpPr/>
          <p:nvPr/>
        </p:nvSpPr>
        <p:spPr>
          <a:xfrm>
            <a:off x="671207" y="2423160"/>
            <a:ext cx="8718550" cy="4455160"/>
          </a:xfrm>
          <a:custGeom>
            <a:avLst/>
            <a:gdLst/>
            <a:ahLst/>
            <a:cxnLst/>
            <a:rect l="l" t="t" r="r" b="b"/>
            <a:pathLst>
              <a:path w="8718550" h="4455159">
                <a:moveTo>
                  <a:pt x="0" y="4454652"/>
                </a:moveTo>
                <a:lnTo>
                  <a:pt x="0" y="0"/>
                </a:lnTo>
                <a:lnTo>
                  <a:pt x="8718042" y="0"/>
                </a:lnTo>
                <a:lnTo>
                  <a:pt x="8718042" y="4454652"/>
                </a:lnTo>
                <a:lnTo>
                  <a:pt x="0" y="4454652"/>
                </a:lnTo>
                <a:close/>
              </a:path>
            </a:pathLst>
          </a:custGeom>
          <a:ln w="3175">
            <a:solidFill>
              <a:srgbClr val="000000"/>
            </a:solidFill>
          </a:ln>
        </p:spPr>
        <p:txBody>
          <a:bodyPr wrap="square" lIns="0" tIns="0" rIns="0" bIns="0" rtlCol="0"/>
          <a:lstStyle/>
          <a:p/>
        </p:txBody>
      </p:sp>
      <p:sp>
        <p:nvSpPr>
          <p:cNvPr id="99" name="object 99"/>
          <p:cNvSpPr txBox="1"/>
          <p:nvPr/>
        </p:nvSpPr>
        <p:spPr>
          <a:xfrm>
            <a:off x="288170" y="1455673"/>
            <a:ext cx="9450705" cy="532765"/>
          </a:xfrm>
          <a:prstGeom prst="rect">
            <a:avLst/>
          </a:prstGeom>
        </p:spPr>
        <p:txBody>
          <a:bodyPr wrap="square" lIns="0" tIns="0" rIns="0" bIns="0" rtlCol="0" vert="horz">
            <a:spAutoFit/>
          </a:bodyPr>
          <a:lstStyle/>
          <a:p>
            <a:pPr marL="12700" marR="5080" indent="147955">
              <a:lnSpc>
                <a:spcPct val="100000"/>
              </a:lnSpc>
            </a:pPr>
            <a:r>
              <a:rPr dirty="0" sz="1750" spc="5">
                <a:latin typeface="ＭＳ Ｐゴシック"/>
                <a:cs typeface="ＭＳ Ｐゴシック"/>
              </a:rPr>
              <a:t>我が国の</a:t>
            </a:r>
            <a:r>
              <a:rPr dirty="0" sz="1750">
                <a:latin typeface="ＭＳ Ｐゴシック"/>
                <a:cs typeface="ＭＳ Ｐゴシック"/>
              </a:rPr>
              <a:t>2003</a:t>
            </a:r>
            <a:r>
              <a:rPr dirty="0" sz="1750" spc="5">
                <a:latin typeface="ＭＳ Ｐゴシック"/>
                <a:cs typeface="ＭＳ Ｐゴシック"/>
              </a:rPr>
              <a:t>年度における環境</a:t>
            </a:r>
            <a:r>
              <a:rPr dirty="0" sz="1750">
                <a:latin typeface="ＭＳ Ｐゴシック"/>
                <a:cs typeface="ＭＳ Ｐゴシック"/>
              </a:rPr>
              <a:t>ODA</a:t>
            </a:r>
            <a:r>
              <a:rPr dirty="0" sz="1750" spc="5">
                <a:latin typeface="ＭＳ Ｐゴシック"/>
                <a:cs typeface="ＭＳ Ｐゴシック"/>
              </a:rPr>
              <a:t>の実績は</a:t>
            </a:r>
            <a:r>
              <a:rPr dirty="0" sz="1750" spc="5" u="sng">
                <a:solidFill>
                  <a:srgbClr val="FF0000"/>
                </a:solidFill>
                <a:latin typeface="ＭＳ Ｐゴシック"/>
                <a:cs typeface="ＭＳ Ｐゴシック"/>
              </a:rPr>
              <a:t>約</a:t>
            </a:r>
            <a:r>
              <a:rPr dirty="0" sz="1750" u="sng">
                <a:solidFill>
                  <a:srgbClr val="FF0000"/>
                </a:solidFill>
                <a:latin typeface="ＭＳ Ｐゴシック"/>
                <a:cs typeface="ＭＳ Ｐゴシック"/>
              </a:rPr>
              <a:t>3400</a:t>
            </a:r>
            <a:r>
              <a:rPr dirty="0" sz="1750" spc="5" u="sng">
                <a:solidFill>
                  <a:srgbClr val="FF0000"/>
                </a:solidFill>
                <a:latin typeface="ＭＳ Ｐゴシック"/>
                <a:cs typeface="ＭＳ Ｐゴシック"/>
              </a:rPr>
              <a:t>億円</a:t>
            </a:r>
            <a:r>
              <a:rPr dirty="0" sz="1750" spc="10">
                <a:latin typeface="ＭＳ Ｐゴシック"/>
                <a:cs typeface="ＭＳ Ｐゴシック"/>
              </a:rPr>
              <a:t>であり</a:t>
            </a:r>
            <a:r>
              <a:rPr dirty="0" sz="1750" spc="5">
                <a:latin typeface="ＭＳ Ｐゴシック"/>
                <a:cs typeface="ＭＳ Ｐゴシック"/>
              </a:rPr>
              <a:t>、ODA</a:t>
            </a:r>
            <a:r>
              <a:rPr dirty="0" sz="1750" spc="10">
                <a:latin typeface="ＭＳ Ｐゴシック"/>
                <a:cs typeface="ＭＳ Ｐゴシック"/>
              </a:rPr>
              <a:t>全体に占める割合</a:t>
            </a:r>
            <a:r>
              <a:rPr dirty="0" sz="1750" spc="15">
                <a:latin typeface="ＭＳ Ｐゴシック"/>
                <a:cs typeface="ＭＳ Ｐゴシック"/>
              </a:rPr>
              <a:t>は</a:t>
            </a:r>
            <a:r>
              <a:rPr dirty="0" sz="1750" spc="10" u="sng">
                <a:solidFill>
                  <a:srgbClr val="FF0000"/>
                </a:solidFill>
                <a:latin typeface="ＭＳ Ｐゴシック"/>
                <a:cs typeface="ＭＳ Ｐゴシック"/>
              </a:rPr>
              <a:t>約</a:t>
            </a:r>
            <a:r>
              <a:rPr dirty="0" sz="1750" spc="5" u="sng">
                <a:solidFill>
                  <a:srgbClr val="FF0000"/>
                </a:solidFill>
                <a:latin typeface="ＭＳ Ｐゴシック"/>
                <a:cs typeface="ＭＳ Ｐゴシック"/>
              </a:rPr>
              <a:t>３</a:t>
            </a:r>
            <a:r>
              <a:rPr dirty="0" sz="1750" spc="10" u="sng">
                <a:solidFill>
                  <a:srgbClr val="FF0000"/>
                </a:solidFill>
                <a:latin typeface="ＭＳ Ｐゴシック"/>
                <a:cs typeface="ＭＳ Ｐゴシック"/>
              </a:rPr>
              <a:t>割 </a:t>
            </a:r>
            <a:r>
              <a:rPr dirty="0" sz="1750" spc="10">
                <a:latin typeface="ＭＳ Ｐゴシック"/>
                <a:cs typeface="ＭＳ Ｐゴシック"/>
              </a:rPr>
              <a:t>とな</a:t>
            </a:r>
            <a:r>
              <a:rPr dirty="0" sz="1750" spc="15">
                <a:latin typeface="ＭＳ Ｐゴシック"/>
                <a:cs typeface="ＭＳ Ｐゴシック"/>
              </a:rPr>
              <a:t>っ</a:t>
            </a:r>
            <a:r>
              <a:rPr dirty="0" sz="1750" spc="10">
                <a:latin typeface="ＭＳ Ｐゴシック"/>
                <a:cs typeface="ＭＳ Ｐゴシック"/>
              </a:rPr>
              <a:t>て</a:t>
            </a:r>
            <a:r>
              <a:rPr dirty="0" sz="1750" spc="10">
                <a:latin typeface="ＭＳ Ｐゴシック"/>
                <a:cs typeface="ＭＳ Ｐゴシック"/>
              </a:rPr>
              <a:t>います。</a:t>
            </a:r>
            <a:endParaRPr sz="1750">
              <a:latin typeface="ＭＳ Ｐゴシック"/>
              <a:cs typeface="ＭＳ Ｐゴシック"/>
            </a:endParaRPr>
          </a:p>
        </p:txBody>
      </p:sp>
      <p:sp>
        <p:nvSpPr>
          <p:cNvPr id="100" name="object 100"/>
          <p:cNvSpPr txBox="1">
            <a:spLocks noGrp="1"/>
          </p:cNvSpPr>
          <p:nvPr>
            <p:ph type="sldNum" idx="7" sz="quarter"/>
          </p:nvPr>
        </p:nvSpPr>
        <p:spPr>
          <a:prstGeom prst="rect"/>
        </p:spPr>
        <p:txBody>
          <a:bodyPr wrap="square" lIns="0" tIns="58419" rIns="0" bIns="0" rtlCol="0" vert="horz">
            <a:spAutoFit/>
          </a:bodyPr>
          <a:lstStyle/>
          <a:p>
            <a:pPr marL="109220">
              <a:lnSpc>
                <a:spcPct val="100000"/>
              </a:lnSpc>
              <a:spcBef>
                <a:spcPts val="459"/>
              </a:spcBef>
            </a:pPr>
            <a:fld id="{81D60167-4931-47E6-BA6A-407CBD079E47}" type="slidenum">
              <a:rPr dirty="0" spc="15"/>
              <a:t>5</a:t>
            </a:fl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09911" y="1021334"/>
            <a:ext cx="4011929" cy="2066289"/>
          </a:xfrm>
          <a:prstGeom prst="rect">
            <a:avLst/>
          </a:prstGeom>
        </p:spPr>
        <p:txBody>
          <a:bodyPr wrap="square" lIns="0" tIns="0" rIns="0" bIns="0" rtlCol="0" vert="horz">
            <a:spAutoFit/>
          </a:bodyPr>
          <a:lstStyle/>
          <a:p>
            <a:pPr marL="12700">
              <a:lnSpc>
                <a:spcPts val="2095"/>
              </a:lnSpc>
            </a:pPr>
            <a:r>
              <a:rPr dirty="0" sz="1750" spc="10" u="sng">
                <a:solidFill>
                  <a:srgbClr val="4A3BD4"/>
                </a:solidFill>
                <a:latin typeface="ＭＳ Ｐゴシック"/>
                <a:cs typeface="ＭＳ Ｐゴシック"/>
              </a:rPr>
              <a:t>ザファラーナ風力発電計画</a:t>
            </a:r>
            <a:r>
              <a:rPr dirty="0" sz="1750" spc="-60" u="sng">
                <a:solidFill>
                  <a:srgbClr val="4A3BD4"/>
                </a:solidFill>
                <a:latin typeface="ＭＳ Ｐゴシック"/>
                <a:cs typeface="ＭＳ Ｐゴシック"/>
              </a:rPr>
              <a:t> </a:t>
            </a:r>
            <a:r>
              <a:rPr dirty="0" sz="1750" spc="5" u="sng">
                <a:solidFill>
                  <a:srgbClr val="4A3BD4"/>
                </a:solidFill>
                <a:latin typeface="ＭＳ Ｐゴシック"/>
                <a:cs typeface="ＭＳ Ｐゴシック"/>
              </a:rPr>
              <a:t>（</a:t>
            </a:r>
            <a:r>
              <a:rPr dirty="0" sz="1750" spc="10" u="sng">
                <a:solidFill>
                  <a:srgbClr val="4A3BD4"/>
                </a:solidFill>
                <a:latin typeface="ＭＳ Ｐゴシック"/>
                <a:cs typeface="ＭＳ Ｐゴシック"/>
              </a:rPr>
              <a:t>エジプ</a:t>
            </a:r>
            <a:r>
              <a:rPr dirty="0" sz="1750" spc="5" u="sng">
                <a:solidFill>
                  <a:srgbClr val="4A3BD4"/>
                </a:solidFill>
                <a:latin typeface="ＭＳ Ｐゴシック"/>
                <a:cs typeface="ＭＳ Ｐゴシック"/>
              </a:rPr>
              <a:t>ト）</a:t>
            </a:r>
            <a:endParaRPr sz="1750">
              <a:latin typeface="ＭＳ Ｐゴシック"/>
              <a:cs typeface="ＭＳ Ｐゴシック"/>
            </a:endParaRPr>
          </a:p>
          <a:p>
            <a:pPr marL="12700">
              <a:lnSpc>
                <a:spcPts val="1555"/>
              </a:lnSpc>
            </a:pPr>
            <a:r>
              <a:rPr dirty="0" sz="1300" spc="20">
                <a:latin typeface="ＭＳ Ｐゴシック"/>
                <a:cs typeface="ＭＳ Ｐゴシック"/>
              </a:rPr>
              <a:t>有償資金協力</a:t>
            </a:r>
            <a:endParaRPr sz="1300">
              <a:latin typeface="ＭＳ Ｐゴシック"/>
              <a:cs typeface="ＭＳ Ｐゴシック"/>
            </a:endParaRPr>
          </a:p>
          <a:p>
            <a:pPr marL="12700">
              <a:lnSpc>
                <a:spcPct val="100000"/>
              </a:lnSpc>
              <a:spcBef>
                <a:spcPts val="5"/>
              </a:spcBef>
            </a:pPr>
            <a:r>
              <a:rPr dirty="0" sz="1550" spc="-10">
                <a:solidFill>
                  <a:srgbClr val="3363FF"/>
                </a:solidFill>
                <a:latin typeface="ＭＳ Ｐゴシック"/>
                <a:cs typeface="ＭＳ Ｐゴシック"/>
              </a:rPr>
              <a:t>再生可能エネルギーによる協力</a:t>
            </a:r>
            <a:endParaRPr sz="1550">
              <a:latin typeface="ＭＳ Ｐゴシック"/>
              <a:cs typeface="ＭＳ Ｐゴシック"/>
            </a:endParaRPr>
          </a:p>
          <a:p>
            <a:pPr marL="12700" marR="5080" indent="111125">
              <a:lnSpc>
                <a:spcPct val="112200"/>
              </a:lnSpc>
              <a:spcBef>
                <a:spcPts val="215"/>
              </a:spcBef>
            </a:pPr>
            <a:r>
              <a:rPr dirty="0" sz="1300" spc="15">
                <a:latin typeface="ＭＳ Ｐゴシック"/>
                <a:cs typeface="ＭＳ Ｐゴシック"/>
              </a:rPr>
              <a:t>エ</a:t>
            </a:r>
            <a:r>
              <a:rPr dirty="0" sz="1300" spc="20">
                <a:latin typeface="ＭＳ Ｐゴシック"/>
                <a:cs typeface="ＭＳ Ｐゴシック"/>
              </a:rPr>
              <a:t>ジ</a:t>
            </a:r>
            <a:r>
              <a:rPr dirty="0" sz="1300" spc="10">
                <a:latin typeface="ＭＳ Ｐゴシック"/>
                <a:cs typeface="ＭＳ Ｐゴシック"/>
              </a:rPr>
              <a:t>プト</a:t>
            </a:r>
            <a:r>
              <a:rPr dirty="0" sz="1300" spc="15">
                <a:latin typeface="ＭＳ Ｐゴシック"/>
                <a:cs typeface="ＭＳ Ｐゴシック"/>
              </a:rPr>
              <a:t>の首都カイロから南東</a:t>
            </a:r>
            <a:r>
              <a:rPr dirty="0" sz="1300" spc="10">
                <a:latin typeface="ＭＳ Ｐゴシック"/>
                <a:cs typeface="ＭＳ Ｐゴシック"/>
              </a:rPr>
              <a:t>220km</a:t>
            </a:r>
            <a:r>
              <a:rPr dirty="0" sz="1300" spc="15">
                <a:latin typeface="ＭＳ Ｐゴシック"/>
                <a:cs typeface="ＭＳ Ｐゴシック"/>
              </a:rPr>
              <a:t>に位置する紅海沿 岸のザフ</a:t>
            </a:r>
            <a:r>
              <a:rPr dirty="0" sz="1300" spc="20">
                <a:latin typeface="ＭＳ Ｐゴシック"/>
                <a:cs typeface="ＭＳ Ｐゴシック"/>
              </a:rPr>
              <a:t>ァ</a:t>
            </a:r>
            <a:r>
              <a:rPr dirty="0" sz="1300" spc="15">
                <a:latin typeface="ＭＳ Ｐゴシック"/>
                <a:cs typeface="ＭＳ Ｐゴシック"/>
              </a:rPr>
              <a:t>ラーナ地区に風力発電所</a:t>
            </a:r>
            <a:r>
              <a:rPr dirty="0" sz="1300" spc="10">
                <a:latin typeface="ＭＳ Ｐゴシック"/>
                <a:cs typeface="ＭＳ Ｐゴシック"/>
              </a:rPr>
              <a:t>（</a:t>
            </a:r>
            <a:r>
              <a:rPr dirty="0" sz="1300" spc="15">
                <a:latin typeface="ＭＳ Ｐゴシック"/>
                <a:cs typeface="ＭＳ Ｐゴシック"/>
              </a:rPr>
              <a:t>出力</a:t>
            </a:r>
            <a:r>
              <a:rPr dirty="0" sz="1300" spc="10">
                <a:latin typeface="ＭＳ Ｐゴシック"/>
                <a:cs typeface="ＭＳ Ｐゴシック"/>
              </a:rPr>
              <a:t>120MW）</a:t>
            </a:r>
            <a:r>
              <a:rPr dirty="0" sz="1300" spc="15">
                <a:latin typeface="ＭＳ Ｐゴシック"/>
                <a:cs typeface="ＭＳ Ｐゴシック"/>
              </a:rPr>
              <a:t>を新 設する</a:t>
            </a:r>
            <a:r>
              <a:rPr dirty="0" sz="1300" spc="20">
                <a:latin typeface="ＭＳ Ｐゴシック"/>
                <a:cs typeface="ＭＳ Ｐゴシック"/>
              </a:rPr>
              <a:t>た</a:t>
            </a:r>
            <a:r>
              <a:rPr dirty="0" sz="1300" spc="15">
                <a:latin typeface="ＭＳ Ｐゴシック"/>
                <a:cs typeface="ＭＳ Ｐゴシック"/>
              </a:rPr>
              <a:t>めに必要な資金を供与するものです</a:t>
            </a:r>
            <a:r>
              <a:rPr dirty="0" sz="1300" spc="10">
                <a:latin typeface="ＭＳ Ｐゴシック"/>
                <a:cs typeface="ＭＳ Ｐゴシック"/>
              </a:rPr>
              <a:t>。</a:t>
            </a:r>
            <a:r>
              <a:rPr dirty="0" sz="1300" spc="25">
                <a:latin typeface="ＭＳ Ｐゴシック"/>
                <a:cs typeface="ＭＳ Ｐゴシック"/>
              </a:rPr>
              <a:t>こ</a:t>
            </a:r>
            <a:r>
              <a:rPr dirty="0" sz="1300" spc="20">
                <a:latin typeface="ＭＳ Ｐゴシック"/>
                <a:cs typeface="ＭＳ Ｐゴシック"/>
              </a:rPr>
              <a:t>の案件 </a:t>
            </a:r>
            <a:r>
              <a:rPr dirty="0" sz="1300" spc="15">
                <a:latin typeface="ＭＳ Ｐゴシック"/>
                <a:cs typeface="ＭＳ Ｐゴシック"/>
              </a:rPr>
              <a:t>の実施によ</a:t>
            </a:r>
            <a:r>
              <a:rPr dirty="0" sz="1300" spc="10">
                <a:latin typeface="ＭＳ Ｐゴシック"/>
                <a:cs typeface="ＭＳ Ｐゴシック"/>
              </a:rPr>
              <a:t>り、</a:t>
            </a:r>
            <a:r>
              <a:rPr dirty="0" sz="1300" spc="15">
                <a:latin typeface="ＭＳ Ｐゴシック"/>
                <a:cs typeface="ＭＳ Ｐゴシック"/>
              </a:rPr>
              <a:t>エジプ</a:t>
            </a:r>
            <a:r>
              <a:rPr dirty="0" sz="1300" spc="10">
                <a:latin typeface="ＭＳ Ｐゴシック"/>
                <a:cs typeface="ＭＳ Ｐゴシック"/>
              </a:rPr>
              <a:t>ト</a:t>
            </a:r>
            <a:r>
              <a:rPr dirty="0" sz="1300" spc="15">
                <a:latin typeface="ＭＳ Ｐゴシック"/>
                <a:cs typeface="ＭＳ Ｐゴシック"/>
              </a:rPr>
              <a:t>国内の電力供給が安定するととも に</a:t>
            </a:r>
            <a:r>
              <a:rPr dirty="0" sz="1300" spc="10">
                <a:latin typeface="ＭＳ Ｐゴシック"/>
                <a:cs typeface="ＭＳ Ｐゴシック"/>
              </a:rPr>
              <a:t>、</a:t>
            </a:r>
            <a:r>
              <a:rPr dirty="0" sz="1300" spc="15">
                <a:latin typeface="ＭＳ Ｐゴシック"/>
                <a:cs typeface="ＭＳ Ｐゴシック"/>
              </a:rPr>
              <a:t>風力発電の活用によ</a:t>
            </a:r>
            <a:r>
              <a:rPr dirty="0" sz="1300" spc="10">
                <a:latin typeface="ＭＳ Ｐゴシック"/>
                <a:cs typeface="ＭＳ Ｐゴシック"/>
              </a:rPr>
              <a:t>り</a:t>
            </a:r>
            <a:r>
              <a:rPr dirty="0" sz="1300" spc="15">
                <a:latin typeface="ＭＳ Ｐゴシック"/>
                <a:cs typeface="ＭＳ Ｐゴシック"/>
              </a:rPr>
              <a:t>大気汚染が緩和され</a:t>
            </a:r>
            <a:r>
              <a:rPr dirty="0" sz="1300" spc="10">
                <a:latin typeface="ＭＳ Ｐゴシック"/>
                <a:cs typeface="ＭＳ Ｐゴシック"/>
              </a:rPr>
              <a:t>、</a:t>
            </a:r>
            <a:r>
              <a:rPr dirty="0" sz="1300" spc="15">
                <a:latin typeface="ＭＳ Ｐゴシック"/>
                <a:cs typeface="ＭＳ Ｐゴシック"/>
              </a:rPr>
              <a:t>地球温 </a:t>
            </a:r>
            <a:r>
              <a:rPr dirty="0" sz="1300" spc="15">
                <a:latin typeface="ＭＳ Ｐゴシック"/>
                <a:cs typeface="ＭＳ Ｐゴシック"/>
              </a:rPr>
              <a:t>暖化の抑制に寄与すること</a:t>
            </a:r>
            <a:r>
              <a:rPr dirty="0" sz="1300" spc="25">
                <a:latin typeface="ＭＳ Ｐゴシック"/>
                <a:cs typeface="ＭＳ Ｐゴシック"/>
              </a:rPr>
              <a:t>が</a:t>
            </a:r>
            <a:r>
              <a:rPr dirty="0" sz="1300" spc="20">
                <a:latin typeface="ＭＳ Ｐゴシック"/>
                <a:cs typeface="ＭＳ Ｐゴシック"/>
              </a:rPr>
              <a:t>期</a:t>
            </a:r>
            <a:r>
              <a:rPr dirty="0" sz="1300" spc="15">
                <a:latin typeface="ＭＳ Ｐゴシック"/>
                <a:cs typeface="ＭＳ Ｐゴシック"/>
              </a:rPr>
              <a:t>待され</a:t>
            </a:r>
            <a:r>
              <a:rPr dirty="0" sz="1300" spc="20">
                <a:latin typeface="ＭＳ Ｐゴシック"/>
                <a:cs typeface="ＭＳ Ｐゴシック"/>
              </a:rPr>
              <a:t>て</a:t>
            </a:r>
            <a:r>
              <a:rPr dirty="0" sz="1300" spc="15">
                <a:latin typeface="ＭＳ Ｐゴシック"/>
                <a:cs typeface="ＭＳ Ｐゴシック"/>
              </a:rPr>
              <a:t>います。</a:t>
            </a:r>
            <a:endParaRPr sz="1300">
              <a:latin typeface="ＭＳ Ｐゴシック"/>
              <a:cs typeface="ＭＳ Ｐゴシック"/>
            </a:endParaRPr>
          </a:p>
        </p:txBody>
      </p:sp>
      <p:sp>
        <p:nvSpPr>
          <p:cNvPr id="3" name="object 3"/>
          <p:cNvSpPr/>
          <p:nvPr/>
        </p:nvSpPr>
        <p:spPr>
          <a:xfrm>
            <a:off x="421271" y="7304531"/>
            <a:ext cx="9152890" cy="0"/>
          </a:xfrm>
          <a:custGeom>
            <a:avLst/>
            <a:gdLst/>
            <a:ahLst/>
            <a:cxnLst/>
            <a:rect l="l" t="t" r="r" b="b"/>
            <a:pathLst>
              <a:path w="9152890" h="0">
                <a:moveTo>
                  <a:pt x="0" y="0"/>
                </a:moveTo>
                <a:lnTo>
                  <a:pt x="9152382" y="0"/>
                </a:lnTo>
              </a:path>
            </a:pathLst>
          </a:custGeom>
          <a:ln w="62979">
            <a:solidFill>
              <a:srgbClr val="2894FF"/>
            </a:solidFill>
          </a:ln>
        </p:spPr>
        <p:txBody>
          <a:bodyPr wrap="square" lIns="0" tIns="0" rIns="0" bIns="0" rtlCol="0"/>
          <a:lstStyle/>
          <a:p/>
        </p:txBody>
      </p:sp>
      <p:sp>
        <p:nvSpPr>
          <p:cNvPr id="4" name="object 4"/>
          <p:cNvSpPr/>
          <p:nvPr/>
        </p:nvSpPr>
        <p:spPr>
          <a:xfrm>
            <a:off x="1403" y="380"/>
            <a:ext cx="10076180" cy="445770"/>
          </a:xfrm>
          <a:custGeom>
            <a:avLst/>
            <a:gdLst/>
            <a:ahLst/>
            <a:cxnLst/>
            <a:rect l="l" t="t" r="r" b="b"/>
            <a:pathLst>
              <a:path w="10076180" h="445770">
                <a:moveTo>
                  <a:pt x="0" y="0"/>
                </a:moveTo>
                <a:lnTo>
                  <a:pt x="0" y="445389"/>
                </a:lnTo>
                <a:lnTo>
                  <a:pt x="10075926" y="445388"/>
                </a:lnTo>
                <a:lnTo>
                  <a:pt x="10075926" y="0"/>
                </a:lnTo>
                <a:lnTo>
                  <a:pt x="0" y="0"/>
                </a:lnTo>
                <a:close/>
              </a:path>
            </a:pathLst>
          </a:custGeom>
          <a:solidFill>
            <a:srgbClr val="229C32"/>
          </a:solidFill>
        </p:spPr>
        <p:txBody>
          <a:bodyPr wrap="square" lIns="0" tIns="0" rIns="0" bIns="0" rtlCol="0"/>
          <a:lstStyle/>
          <a:p/>
        </p:txBody>
      </p:sp>
      <p:sp>
        <p:nvSpPr>
          <p:cNvPr id="5" name="object 5"/>
          <p:cNvSpPr txBox="1">
            <a:spLocks noGrp="1"/>
          </p:cNvSpPr>
          <p:nvPr>
            <p:ph type="title"/>
          </p:nvPr>
        </p:nvSpPr>
        <p:spPr>
          <a:xfrm>
            <a:off x="2024767" y="64261"/>
            <a:ext cx="3867150" cy="331470"/>
          </a:xfrm>
          <a:prstGeom prst="rect"/>
        </p:spPr>
        <p:txBody>
          <a:bodyPr wrap="square" lIns="0" tIns="0" rIns="0" bIns="0" rtlCol="0" vert="horz">
            <a:spAutoFit/>
          </a:bodyPr>
          <a:lstStyle/>
          <a:p>
            <a:pPr marL="12700">
              <a:lnSpc>
                <a:spcPts val="2610"/>
              </a:lnSpc>
            </a:pPr>
            <a:r>
              <a:rPr dirty="0"/>
              <a:t>●日本の環境ODAの取り組み●</a:t>
            </a:r>
          </a:p>
        </p:txBody>
      </p:sp>
      <p:sp>
        <p:nvSpPr>
          <p:cNvPr id="6" name="object 6"/>
          <p:cNvSpPr txBox="1"/>
          <p:nvPr/>
        </p:nvSpPr>
        <p:spPr>
          <a:xfrm>
            <a:off x="6052699" y="76961"/>
            <a:ext cx="1997710" cy="317500"/>
          </a:xfrm>
          <a:prstGeom prst="rect">
            <a:avLst/>
          </a:prstGeom>
        </p:spPr>
        <p:txBody>
          <a:bodyPr wrap="square" lIns="0" tIns="0" rIns="0" bIns="0" rtlCol="0" vert="horz">
            <a:spAutoFit/>
          </a:bodyPr>
          <a:lstStyle/>
          <a:p>
            <a:pPr marL="12700">
              <a:lnSpc>
                <a:spcPts val="2495"/>
              </a:lnSpc>
            </a:pPr>
            <a:r>
              <a:rPr dirty="0" sz="2100" spc="-90" i="1">
                <a:solidFill>
                  <a:srgbClr val="EEDD21"/>
                </a:solidFill>
                <a:latin typeface="ＭＳ Ｐゴシック"/>
                <a:cs typeface="ＭＳ Ｐゴシック"/>
              </a:rPr>
              <a:t>グッド・プラクティス</a:t>
            </a:r>
            <a:endParaRPr sz="2100">
              <a:latin typeface="ＭＳ Ｐゴシック"/>
              <a:cs typeface="ＭＳ Ｐゴシック"/>
            </a:endParaRPr>
          </a:p>
        </p:txBody>
      </p:sp>
      <p:sp>
        <p:nvSpPr>
          <p:cNvPr id="7" name="object 7"/>
          <p:cNvSpPr txBox="1"/>
          <p:nvPr/>
        </p:nvSpPr>
        <p:spPr>
          <a:xfrm>
            <a:off x="3842137" y="403352"/>
            <a:ext cx="2374900" cy="418465"/>
          </a:xfrm>
          <a:prstGeom prst="rect">
            <a:avLst/>
          </a:prstGeom>
        </p:spPr>
        <p:txBody>
          <a:bodyPr wrap="square" lIns="0" tIns="0" rIns="0" bIns="0" rtlCol="0" vert="horz">
            <a:spAutoFit/>
          </a:bodyPr>
          <a:lstStyle/>
          <a:p>
            <a:pPr marL="12700">
              <a:lnSpc>
                <a:spcPts val="3295"/>
              </a:lnSpc>
            </a:pPr>
            <a:r>
              <a:rPr dirty="0" sz="2800" spc="-160" i="1">
                <a:solidFill>
                  <a:srgbClr val="FF0000"/>
                </a:solidFill>
                <a:latin typeface="ＭＳ Ｐゴシック"/>
                <a:cs typeface="ＭＳ Ｐゴシック"/>
              </a:rPr>
              <a:t>地球温暖化対策</a:t>
            </a:r>
            <a:endParaRPr sz="2800">
              <a:latin typeface="ＭＳ Ｐゴシック"/>
              <a:cs typeface="ＭＳ Ｐゴシック"/>
            </a:endParaRPr>
          </a:p>
        </p:txBody>
      </p:sp>
      <p:sp>
        <p:nvSpPr>
          <p:cNvPr id="8" name="object 8"/>
          <p:cNvSpPr txBox="1"/>
          <p:nvPr/>
        </p:nvSpPr>
        <p:spPr>
          <a:xfrm>
            <a:off x="1636147" y="6756907"/>
            <a:ext cx="2643505" cy="504190"/>
          </a:xfrm>
          <a:prstGeom prst="rect">
            <a:avLst/>
          </a:prstGeom>
        </p:spPr>
        <p:txBody>
          <a:bodyPr wrap="square" lIns="0" tIns="0" rIns="0" bIns="0" rtlCol="0" vert="horz">
            <a:spAutoFit/>
          </a:bodyPr>
          <a:lstStyle/>
          <a:p>
            <a:pPr marL="12700">
              <a:lnSpc>
                <a:spcPct val="100000"/>
              </a:lnSpc>
            </a:pPr>
            <a:r>
              <a:rPr dirty="0" sz="1300" spc="15">
                <a:latin typeface="ＭＳ Ｐゴシック"/>
                <a:cs typeface="ＭＳ Ｐゴシック"/>
              </a:rPr>
              <a:t>ザフ</a:t>
            </a:r>
            <a:r>
              <a:rPr dirty="0" sz="1300" spc="15">
                <a:latin typeface="ＭＳ Ｐゴシック"/>
                <a:cs typeface="ＭＳ Ｐゴシック"/>
              </a:rPr>
              <a:t>ァ</a:t>
            </a:r>
            <a:r>
              <a:rPr dirty="0" sz="1300" spc="15">
                <a:latin typeface="ＭＳ Ｐゴシック"/>
                <a:cs typeface="ＭＳ Ｐゴシック"/>
              </a:rPr>
              <a:t>ラ</a:t>
            </a:r>
            <a:r>
              <a:rPr dirty="0" sz="1300" spc="15">
                <a:latin typeface="ＭＳ Ｐゴシック"/>
                <a:cs typeface="ＭＳ Ｐゴシック"/>
              </a:rPr>
              <a:t>ーナ風力発電計画（</a:t>
            </a:r>
            <a:r>
              <a:rPr dirty="0" sz="1300" spc="20">
                <a:latin typeface="ＭＳ Ｐゴシック"/>
                <a:cs typeface="ＭＳ Ｐゴシック"/>
              </a:rPr>
              <a:t>エ</a:t>
            </a:r>
            <a:r>
              <a:rPr dirty="0" sz="1300" spc="15">
                <a:latin typeface="ＭＳ Ｐゴシック"/>
                <a:cs typeface="ＭＳ Ｐゴシック"/>
              </a:rPr>
              <a:t>ジ</a:t>
            </a:r>
            <a:r>
              <a:rPr dirty="0" sz="1300" spc="10">
                <a:latin typeface="ＭＳ Ｐゴシック"/>
                <a:cs typeface="ＭＳ Ｐゴシック"/>
              </a:rPr>
              <a:t>プト）</a:t>
            </a:r>
            <a:endParaRPr sz="1300">
              <a:latin typeface="ＭＳ Ｐゴシック"/>
              <a:cs typeface="ＭＳ Ｐゴシック"/>
            </a:endParaRPr>
          </a:p>
          <a:p>
            <a:pPr marL="12700">
              <a:lnSpc>
                <a:spcPct val="100000"/>
              </a:lnSpc>
              <a:spcBef>
                <a:spcPts val="819"/>
              </a:spcBef>
            </a:pPr>
            <a:r>
              <a:rPr dirty="0" sz="1300" spc="10">
                <a:latin typeface="ＭＳ Ｐゴシック"/>
                <a:cs typeface="ＭＳ Ｐゴシック"/>
              </a:rPr>
              <a:t>（イメージ）</a:t>
            </a:r>
            <a:endParaRPr sz="1300">
              <a:latin typeface="ＭＳ Ｐゴシック"/>
              <a:cs typeface="ＭＳ Ｐゴシック"/>
            </a:endParaRPr>
          </a:p>
        </p:txBody>
      </p:sp>
      <p:sp>
        <p:nvSpPr>
          <p:cNvPr id="9" name="object 9"/>
          <p:cNvSpPr/>
          <p:nvPr/>
        </p:nvSpPr>
        <p:spPr>
          <a:xfrm>
            <a:off x="595763" y="3986784"/>
            <a:ext cx="3649217" cy="2684525"/>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5469007" y="1021334"/>
            <a:ext cx="4126229" cy="3183890"/>
          </a:xfrm>
          <a:prstGeom prst="rect">
            <a:avLst/>
          </a:prstGeom>
        </p:spPr>
        <p:txBody>
          <a:bodyPr wrap="square" lIns="0" tIns="0" rIns="0" bIns="0" rtlCol="0" vert="horz">
            <a:spAutoFit/>
          </a:bodyPr>
          <a:lstStyle/>
          <a:p>
            <a:pPr marL="12700">
              <a:lnSpc>
                <a:spcPts val="2095"/>
              </a:lnSpc>
            </a:pPr>
            <a:r>
              <a:rPr dirty="0" sz="1750" spc="5" u="sng">
                <a:solidFill>
                  <a:srgbClr val="4A3BD4"/>
                </a:solidFill>
                <a:latin typeface="ＭＳ Ｐゴシック"/>
                <a:cs typeface="ＭＳ Ｐゴシック"/>
              </a:rPr>
              <a:t>地球温暖化対策コース（集団研修）</a:t>
            </a:r>
            <a:endParaRPr sz="1750">
              <a:latin typeface="ＭＳ Ｐゴシック"/>
              <a:cs typeface="ＭＳ Ｐゴシック"/>
            </a:endParaRPr>
          </a:p>
          <a:p>
            <a:pPr marL="12700">
              <a:lnSpc>
                <a:spcPts val="1555"/>
              </a:lnSpc>
            </a:pPr>
            <a:r>
              <a:rPr dirty="0" sz="1300" spc="20">
                <a:latin typeface="ＭＳ Ｐゴシック"/>
                <a:cs typeface="ＭＳ Ｐゴシック"/>
              </a:rPr>
              <a:t>技術協力</a:t>
            </a:r>
            <a:endParaRPr sz="1300">
              <a:latin typeface="ＭＳ Ｐゴシック"/>
              <a:cs typeface="ＭＳ Ｐゴシック"/>
            </a:endParaRPr>
          </a:p>
          <a:p>
            <a:pPr marL="12700">
              <a:lnSpc>
                <a:spcPct val="100000"/>
              </a:lnSpc>
              <a:spcBef>
                <a:spcPts val="5"/>
              </a:spcBef>
            </a:pPr>
            <a:r>
              <a:rPr dirty="0" sz="1550" spc="-10">
                <a:solidFill>
                  <a:srgbClr val="3363FF"/>
                </a:solidFill>
                <a:latin typeface="ＭＳ Ｐゴシック"/>
                <a:cs typeface="ＭＳ Ｐゴシック"/>
              </a:rPr>
              <a:t>地球温暖化問題に対処するための協力</a:t>
            </a:r>
            <a:endParaRPr sz="1550">
              <a:latin typeface="ＭＳ Ｐゴシック"/>
              <a:cs typeface="ＭＳ Ｐゴシック"/>
            </a:endParaRPr>
          </a:p>
          <a:p>
            <a:pPr marL="12700" marR="135255" indent="111125">
              <a:lnSpc>
                <a:spcPct val="121800"/>
              </a:lnSpc>
              <a:spcBef>
                <a:spcPts val="195"/>
              </a:spcBef>
            </a:pPr>
            <a:r>
              <a:rPr dirty="0" sz="1300" spc="25">
                <a:latin typeface="ＭＳ Ｐゴシック"/>
                <a:cs typeface="ＭＳ Ｐゴシック"/>
              </a:rPr>
              <a:t>地</a:t>
            </a:r>
            <a:r>
              <a:rPr dirty="0" sz="1300" spc="15">
                <a:latin typeface="ＭＳ Ｐゴシック"/>
                <a:cs typeface="ＭＳ Ｐゴシック"/>
              </a:rPr>
              <a:t>球温暖化対策コース研修は</a:t>
            </a:r>
            <a:r>
              <a:rPr dirty="0" sz="1300" spc="10">
                <a:latin typeface="ＭＳ Ｐゴシック"/>
                <a:cs typeface="ＭＳ Ｐゴシック"/>
              </a:rPr>
              <a:t>、</a:t>
            </a:r>
            <a:r>
              <a:rPr dirty="0" sz="1300" spc="15">
                <a:latin typeface="ＭＳ Ｐゴシック"/>
                <a:cs typeface="ＭＳ Ｐゴシック"/>
              </a:rPr>
              <a:t>開発途上諸国に対し</a:t>
            </a:r>
            <a:r>
              <a:rPr dirty="0" sz="1300" spc="10">
                <a:latin typeface="ＭＳ Ｐゴシック"/>
                <a:cs typeface="ＭＳ Ｐゴシック"/>
              </a:rPr>
              <a:t>、 </a:t>
            </a:r>
            <a:r>
              <a:rPr dirty="0" sz="1300" spc="20">
                <a:latin typeface="ＭＳ Ｐゴシック"/>
                <a:cs typeface="ＭＳ Ｐゴシック"/>
              </a:rPr>
              <a:t>気候変動枠組条約</a:t>
            </a:r>
            <a:r>
              <a:rPr dirty="0" sz="1300" spc="15">
                <a:latin typeface="ＭＳ Ｐゴシック"/>
                <a:cs typeface="ＭＳ Ｐゴシック"/>
              </a:rPr>
              <a:t>に</a:t>
            </a:r>
            <a:r>
              <a:rPr dirty="0" sz="1300" spc="20">
                <a:latin typeface="ＭＳ Ｐゴシック"/>
                <a:cs typeface="ＭＳ Ｐゴシック"/>
              </a:rPr>
              <a:t>つ</a:t>
            </a:r>
            <a:r>
              <a:rPr dirty="0" sz="1300" spc="15">
                <a:latin typeface="ＭＳ Ｐゴシック"/>
                <a:cs typeface="ＭＳ Ｐゴシック"/>
              </a:rPr>
              <a:t>い</a:t>
            </a:r>
            <a:r>
              <a:rPr dirty="0" sz="1300" spc="20">
                <a:latin typeface="ＭＳ Ｐゴシック"/>
                <a:cs typeface="ＭＳ Ｐゴシック"/>
              </a:rPr>
              <a:t>ての科学的</a:t>
            </a:r>
            <a:r>
              <a:rPr dirty="0" sz="1300" spc="10">
                <a:latin typeface="ＭＳ Ｐゴシック"/>
                <a:cs typeface="ＭＳ Ｐゴシック"/>
              </a:rPr>
              <a:t>、</a:t>
            </a:r>
            <a:r>
              <a:rPr dirty="0" sz="1300" spc="20">
                <a:latin typeface="ＭＳ Ｐゴシック"/>
                <a:cs typeface="ＭＳ Ｐゴシック"/>
              </a:rPr>
              <a:t>技術的知見の最 </a:t>
            </a:r>
            <a:r>
              <a:rPr dirty="0" sz="1300" spc="15">
                <a:latin typeface="ＭＳ Ｐゴシック"/>
                <a:cs typeface="ＭＳ Ｐゴシック"/>
              </a:rPr>
              <a:t>新情報を提供し</a:t>
            </a:r>
            <a:r>
              <a:rPr dirty="0" sz="1300" spc="10">
                <a:latin typeface="ＭＳ Ｐゴシック"/>
                <a:cs typeface="ＭＳ Ｐゴシック"/>
              </a:rPr>
              <a:t>、</a:t>
            </a:r>
            <a:r>
              <a:rPr dirty="0" sz="1300" spc="15">
                <a:latin typeface="ＭＳ Ｐゴシック"/>
                <a:cs typeface="ＭＳ Ｐゴシック"/>
              </a:rPr>
              <a:t>あわせ</a:t>
            </a:r>
            <a:r>
              <a:rPr dirty="0" sz="1300" spc="20">
                <a:latin typeface="ＭＳ Ｐゴシック"/>
                <a:cs typeface="ＭＳ Ｐゴシック"/>
              </a:rPr>
              <a:t>て</a:t>
            </a:r>
            <a:r>
              <a:rPr dirty="0" sz="1300" spc="15">
                <a:latin typeface="ＭＳ Ｐゴシック"/>
                <a:cs typeface="ＭＳ Ｐゴシック"/>
              </a:rPr>
              <a:t>我が国の対応策を紹介するこ とによ</a:t>
            </a:r>
            <a:r>
              <a:rPr dirty="0" sz="1300" spc="10">
                <a:latin typeface="ＭＳ Ｐゴシック"/>
                <a:cs typeface="ＭＳ Ｐゴシック"/>
              </a:rPr>
              <a:t>り、</a:t>
            </a:r>
            <a:r>
              <a:rPr dirty="0" sz="1300" spc="15">
                <a:latin typeface="ＭＳ Ｐゴシック"/>
                <a:cs typeface="ＭＳ Ｐゴシック"/>
              </a:rPr>
              <a:t>開発途</a:t>
            </a:r>
            <a:r>
              <a:rPr dirty="0" sz="1300" spc="20">
                <a:latin typeface="ＭＳ Ｐゴシック"/>
                <a:cs typeface="ＭＳ Ｐゴシック"/>
              </a:rPr>
              <a:t>上諸国の気候変動枠組条約への加盟 </a:t>
            </a:r>
            <a:r>
              <a:rPr dirty="0" sz="1300" spc="15">
                <a:latin typeface="ＭＳ Ｐゴシック"/>
                <a:cs typeface="ＭＳ Ｐゴシック"/>
              </a:rPr>
              <a:t>及び同条約によ</a:t>
            </a:r>
            <a:r>
              <a:rPr dirty="0" sz="1300" spc="10">
                <a:latin typeface="ＭＳ Ｐゴシック"/>
                <a:cs typeface="ＭＳ Ｐゴシック"/>
              </a:rPr>
              <a:t>り</a:t>
            </a:r>
            <a:r>
              <a:rPr dirty="0" sz="1300" spc="15">
                <a:latin typeface="ＭＳ Ｐゴシック"/>
                <a:cs typeface="ＭＳ Ｐゴシック"/>
              </a:rPr>
              <a:t>課せられる責務の遂行を支援するもの </a:t>
            </a:r>
            <a:r>
              <a:rPr dirty="0" sz="1300" spc="15">
                <a:latin typeface="ＭＳ Ｐゴシック"/>
                <a:cs typeface="ＭＳ Ｐゴシック"/>
              </a:rPr>
              <a:t>です。</a:t>
            </a:r>
            <a:endParaRPr sz="1300">
              <a:latin typeface="ＭＳ Ｐゴシック"/>
              <a:cs typeface="ＭＳ Ｐゴシック"/>
            </a:endParaRPr>
          </a:p>
          <a:p>
            <a:pPr marL="12700" marR="5080" indent="114935">
              <a:lnSpc>
                <a:spcPct val="121900"/>
              </a:lnSpc>
              <a:spcBef>
                <a:spcPts val="310"/>
              </a:spcBef>
            </a:pPr>
            <a:r>
              <a:rPr dirty="0" sz="1300" spc="40">
                <a:latin typeface="ＭＳ Ｐゴシック"/>
                <a:cs typeface="ＭＳ Ｐゴシック"/>
              </a:rPr>
              <a:t>具体的には、気候変動政策の開発政策への統合方</a:t>
            </a:r>
            <a:r>
              <a:rPr dirty="0" sz="1300" spc="25">
                <a:latin typeface="ＭＳ Ｐゴシック"/>
                <a:cs typeface="ＭＳ Ｐゴシック"/>
              </a:rPr>
              <a:t>法</a:t>
            </a:r>
            <a:r>
              <a:rPr dirty="0" sz="1300" spc="5">
                <a:latin typeface="ＭＳ Ｐゴシック"/>
                <a:cs typeface="ＭＳ Ｐゴシック"/>
              </a:rPr>
              <a:t>、 </a:t>
            </a:r>
            <a:r>
              <a:rPr dirty="0" sz="1300" spc="15">
                <a:latin typeface="ＭＳ Ｐゴシック"/>
                <a:cs typeface="ＭＳ Ｐゴシック"/>
              </a:rPr>
              <a:t>国別報告の作成、気候変動による影響のアセスメント、</a:t>
            </a:r>
            <a:endParaRPr sz="1300">
              <a:latin typeface="ＭＳ Ｐゴシック"/>
              <a:cs typeface="ＭＳ Ｐゴシック"/>
            </a:endParaRPr>
          </a:p>
          <a:p>
            <a:pPr marL="12700" marR="210185">
              <a:lnSpc>
                <a:spcPct val="121900"/>
              </a:lnSpc>
            </a:pPr>
            <a:r>
              <a:rPr dirty="0" sz="1300" spc="15">
                <a:latin typeface="ＭＳ Ｐゴシック"/>
                <a:cs typeface="ＭＳ Ｐゴシック"/>
              </a:rPr>
              <a:t>温室効果</a:t>
            </a:r>
            <a:r>
              <a:rPr dirty="0" sz="1300" spc="20">
                <a:latin typeface="ＭＳ Ｐゴシック"/>
                <a:cs typeface="ＭＳ Ｐゴシック"/>
              </a:rPr>
              <a:t>ガ</a:t>
            </a:r>
            <a:r>
              <a:rPr dirty="0" sz="1300" spc="15">
                <a:latin typeface="ＭＳ Ｐゴシック"/>
                <a:cs typeface="ＭＳ Ｐゴシック"/>
              </a:rPr>
              <a:t>ス</a:t>
            </a:r>
            <a:r>
              <a:rPr dirty="0" sz="1300" spc="20">
                <a:latin typeface="ＭＳ Ｐゴシック"/>
                <a:cs typeface="ＭＳ Ｐゴシック"/>
              </a:rPr>
              <a:t>目録の作成</a:t>
            </a:r>
            <a:r>
              <a:rPr dirty="0" sz="1300" spc="20">
                <a:latin typeface="ＭＳ Ｐゴシック"/>
                <a:cs typeface="ＭＳ Ｐゴシック"/>
              </a:rPr>
              <a:t>な</a:t>
            </a:r>
            <a:r>
              <a:rPr dirty="0" sz="1300" spc="10">
                <a:latin typeface="ＭＳ Ｐゴシック"/>
                <a:cs typeface="ＭＳ Ｐゴシック"/>
              </a:rPr>
              <a:t>ど</a:t>
            </a:r>
            <a:r>
              <a:rPr dirty="0" sz="1300" spc="15">
                <a:latin typeface="ＭＳ Ｐゴシック"/>
                <a:cs typeface="ＭＳ Ｐゴシック"/>
              </a:rPr>
              <a:t>を習得するた</a:t>
            </a:r>
            <a:r>
              <a:rPr dirty="0" sz="1300" spc="20">
                <a:latin typeface="ＭＳ Ｐゴシック"/>
                <a:cs typeface="ＭＳ Ｐゴシック"/>
              </a:rPr>
              <a:t>め</a:t>
            </a:r>
            <a:r>
              <a:rPr dirty="0" sz="1300" spc="15">
                <a:latin typeface="ＭＳ Ｐゴシック"/>
                <a:cs typeface="ＭＳ Ｐゴシック"/>
              </a:rPr>
              <a:t>の講義や </a:t>
            </a:r>
            <a:r>
              <a:rPr dirty="0" sz="1300" spc="15">
                <a:latin typeface="ＭＳ Ｐゴシック"/>
                <a:cs typeface="ＭＳ Ｐゴシック"/>
              </a:rPr>
              <a:t>アクションプランの作成</a:t>
            </a:r>
            <a:r>
              <a:rPr dirty="0" sz="1300" spc="20">
                <a:latin typeface="ＭＳ Ｐゴシック"/>
                <a:cs typeface="ＭＳ Ｐゴシック"/>
              </a:rPr>
              <a:t>な</a:t>
            </a:r>
            <a:r>
              <a:rPr dirty="0" sz="1300" spc="15">
                <a:latin typeface="ＭＳ Ｐゴシック"/>
                <a:cs typeface="ＭＳ Ｐゴシック"/>
              </a:rPr>
              <a:t>どを実施し</a:t>
            </a:r>
            <a:r>
              <a:rPr dirty="0" sz="1300" spc="20">
                <a:latin typeface="ＭＳ Ｐゴシック"/>
                <a:cs typeface="ＭＳ Ｐゴシック"/>
              </a:rPr>
              <a:t>て</a:t>
            </a:r>
            <a:r>
              <a:rPr dirty="0" sz="1300" spc="15">
                <a:latin typeface="ＭＳ Ｐゴシック"/>
                <a:cs typeface="ＭＳ Ｐゴシック"/>
              </a:rPr>
              <a:t>います。</a:t>
            </a:r>
            <a:endParaRPr sz="1300">
              <a:latin typeface="ＭＳ Ｐゴシック"/>
              <a:cs typeface="ＭＳ Ｐゴシック"/>
            </a:endParaRPr>
          </a:p>
        </p:txBody>
      </p:sp>
      <p:sp>
        <p:nvSpPr>
          <p:cNvPr id="11" name="object 11"/>
          <p:cNvSpPr txBox="1"/>
          <p:nvPr/>
        </p:nvSpPr>
        <p:spPr>
          <a:xfrm>
            <a:off x="6317114" y="6916161"/>
            <a:ext cx="2486660" cy="201930"/>
          </a:xfrm>
          <a:prstGeom prst="rect">
            <a:avLst/>
          </a:prstGeom>
        </p:spPr>
        <p:txBody>
          <a:bodyPr wrap="square" lIns="0" tIns="0" rIns="0" bIns="0" rtlCol="0" vert="horz">
            <a:spAutoFit/>
          </a:bodyPr>
          <a:lstStyle/>
          <a:p>
            <a:pPr marL="12700">
              <a:lnSpc>
                <a:spcPct val="100000"/>
              </a:lnSpc>
            </a:pPr>
            <a:r>
              <a:rPr dirty="0" sz="1300" spc="15">
                <a:latin typeface="ＭＳ Ｐゴシック"/>
                <a:cs typeface="ＭＳ Ｐゴシック"/>
              </a:rPr>
              <a:t>地球温暖化対策</a:t>
            </a:r>
            <a:r>
              <a:rPr dirty="0" sz="1300" spc="25">
                <a:latin typeface="ＭＳ Ｐゴシック"/>
                <a:cs typeface="ＭＳ Ｐゴシック"/>
              </a:rPr>
              <a:t>コ</a:t>
            </a:r>
            <a:r>
              <a:rPr dirty="0" sz="1300" spc="10">
                <a:latin typeface="ＭＳ Ｐゴシック"/>
                <a:cs typeface="ＭＳ Ｐゴシック"/>
              </a:rPr>
              <a:t>ー</a:t>
            </a:r>
            <a:r>
              <a:rPr dirty="0" sz="1300" spc="15">
                <a:latin typeface="ＭＳ Ｐゴシック"/>
                <a:cs typeface="ＭＳ Ｐゴシック"/>
              </a:rPr>
              <a:t>ス研修の様子</a:t>
            </a:r>
            <a:endParaRPr sz="1300">
              <a:latin typeface="ＭＳ Ｐゴシック"/>
              <a:cs typeface="ＭＳ Ｐゴシック"/>
            </a:endParaRPr>
          </a:p>
        </p:txBody>
      </p:sp>
      <p:sp>
        <p:nvSpPr>
          <p:cNvPr id="12" name="object 12"/>
          <p:cNvSpPr/>
          <p:nvPr/>
        </p:nvSpPr>
        <p:spPr>
          <a:xfrm>
            <a:off x="5515235" y="4409693"/>
            <a:ext cx="3259697" cy="2440686"/>
          </a:xfrm>
          <a:prstGeom prst="rect">
            <a:avLst/>
          </a:prstGeom>
          <a:blipFill>
            <a:blip r:embed="rId3" cstate="print"/>
            <a:stretch>
              <a:fillRect/>
            </a:stretch>
          </a:blipFill>
        </p:spPr>
        <p:txBody>
          <a:bodyPr wrap="square" lIns="0" tIns="0" rIns="0" bIns="0" rtlCol="0"/>
          <a:lstStyle/>
          <a:p/>
        </p:txBody>
      </p:sp>
      <p:sp>
        <p:nvSpPr>
          <p:cNvPr id="13" name="object 13"/>
          <p:cNvSpPr txBox="1"/>
          <p:nvPr/>
        </p:nvSpPr>
        <p:spPr>
          <a:xfrm>
            <a:off x="9649593" y="7208804"/>
            <a:ext cx="177165" cy="304800"/>
          </a:xfrm>
          <a:prstGeom prst="rect">
            <a:avLst/>
          </a:prstGeom>
        </p:spPr>
        <p:txBody>
          <a:bodyPr wrap="square" lIns="0" tIns="0" rIns="0" bIns="0" rtlCol="0" vert="horz">
            <a:spAutoFit/>
          </a:bodyPr>
          <a:lstStyle/>
          <a:p>
            <a:pPr marL="25400">
              <a:lnSpc>
                <a:spcPts val="2260"/>
              </a:lnSpc>
            </a:pPr>
            <a:fld id="{81D60167-4931-47E6-BA6A-407CBD079E47}" type="slidenum">
              <a:rPr dirty="0" sz="1950" spc="15">
                <a:latin typeface="Times New Roman"/>
                <a:cs typeface="Times New Roman"/>
              </a:rPr>
              <a:t>7</a:t>
            </a:fld>
            <a:endParaRPr sz="195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469007" y="937514"/>
            <a:ext cx="4130040" cy="3425190"/>
          </a:xfrm>
          <a:prstGeom prst="rect">
            <a:avLst/>
          </a:prstGeom>
        </p:spPr>
        <p:txBody>
          <a:bodyPr wrap="square" lIns="0" tIns="0" rIns="0" bIns="0" rtlCol="0" vert="horz">
            <a:spAutoFit/>
          </a:bodyPr>
          <a:lstStyle/>
          <a:p>
            <a:pPr marL="12700">
              <a:lnSpc>
                <a:spcPts val="2095"/>
              </a:lnSpc>
              <a:tabLst>
                <a:tab pos="517525" algn="l"/>
              </a:tabLst>
            </a:pPr>
            <a:r>
              <a:rPr dirty="0" sz="1750" u="sng">
                <a:solidFill>
                  <a:srgbClr val="4A3BD4"/>
                </a:solidFill>
                <a:latin typeface="ＭＳ Ｐゴシック"/>
                <a:cs typeface="ＭＳ Ｐゴシック"/>
              </a:rPr>
              <a:t>タ</a:t>
            </a:r>
            <a:r>
              <a:rPr dirty="0" sz="1750" spc="10" u="sng">
                <a:solidFill>
                  <a:srgbClr val="4A3BD4"/>
                </a:solidFill>
                <a:latin typeface="ＭＳ Ｐゴシック"/>
                <a:cs typeface="ＭＳ Ｐゴシック"/>
              </a:rPr>
              <a:t>イ</a:t>
            </a:r>
            <a:r>
              <a:rPr dirty="0" sz="1750" u="sng">
                <a:solidFill>
                  <a:srgbClr val="4A3BD4"/>
                </a:solidFill>
                <a:latin typeface="ＭＳ Ｐゴシック"/>
                <a:cs typeface="ＭＳ Ｐゴシック"/>
              </a:rPr>
              <a:t>	</a:t>
            </a:r>
            <a:r>
              <a:rPr dirty="0" sz="1750" u="sng">
                <a:solidFill>
                  <a:srgbClr val="4A3BD4"/>
                </a:solidFill>
                <a:latin typeface="ＭＳ Ｐゴシック"/>
                <a:cs typeface="ＭＳ Ｐゴシック"/>
              </a:rPr>
              <a:t>酸</a:t>
            </a:r>
            <a:r>
              <a:rPr dirty="0" sz="1750" spc="5" u="sng">
                <a:solidFill>
                  <a:srgbClr val="4A3BD4"/>
                </a:solidFill>
                <a:latin typeface="ＭＳ Ｐゴシック"/>
                <a:cs typeface="ＭＳ Ｐゴシック"/>
              </a:rPr>
              <a:t>性雨対策（第三国研修）</a:t>
            </a:r>
            <a:endParaRPr sz="1750">
              <a:latin typeface="ＭＳ Ｐゴシック"/>
              <a:cs typeface="ＭＳ Ｐゴシック"/>
            </a:endParaRPr>
          </a:p>
          <a:p>
            <a:pPr marL="12700">
              <a:lnSpc>
                <a:spcPts val="1555"/>
              </a:lnSpc>
            </a:pPr>
            <a:r>
              <a:rPr dirty="0" sz="1300" spc="20">
                <a:latin typeface="ＭＳ Ｐゴシック"/>
                <a:cs typeface="ＭＳ Ｐゴシック"/>
              </a:rPr>
              <a:t>技術協力</a:t>
            </a:r>
            <a:endParaRPr sz="1300">
              <a:latin typeface="ＭＳ Ｐゴシック"/>
              <a:cs typeface="ＭＳ Ｐゴシック"/>
            </a:endParaRPr>
          </a:p>
          <a:p>
            <a:pPr marL="123825" indent="-111125">
              <a:lnSpc>
                <a:spcPct val="100000"/>
              </a:lnSpc>
              <a:spcBef>
                <a:spcPts val="5"/>
              </a:spcBef>
            </a:pPr>
            <a:r>
              <a:rPr dirty="0" sz="1550" spc="-10">
                <a:solidFill>
                  <a:srgbClr val="3363FF"/>
                </a:solidFill>
                <a:latin typeface="ＭＳ Ｐゴシック"/>
                <a:cs typeface="ＭＳ Ｐゴシック"/>
              </a:rPr>
              <a:t>国境を超える酸性雨問題に対処するための協力</a:t>
            </a:r>
            <a:endParaRPr sz="1550">
              <a:latin typeface="ＭＳ Ｐゴシック"/>
              <a:cs typeface="ＭＳ Ｐゴシック"/>
            </a:endParaRPr>
          </a:p>
          <a:p>
            <a:pPr marL="12700" marR="8255" indent="111125">
              <a:lnSpc>
                <a:spcPct val="121800"/>
              </a:lnSpc>
              <a:spcBef>
                <a:spcPts val="195"/>
              </a:spcBef>
            </a:pPr>
            <a:r>
              <a:rPr dirty="0" sz="1300" spc="20">
                <a:latin typeface="ＭＳ Ｐゴシック"/>
                <a:cs typeface="ＭＳ Ｐゴシック"/>
              </a:rPr>
              <a:t>東</a:t>
            </a:r>
            <a:r>
              <a:rPr dirty="0" sz="1300" spc="15">
                <a:latin typeface="ＭＳ Ｐゴシック"/>
                <a:cs typeface="ＭＳ Ｐゴシック"/>
              </a:rPr>
              <a:t>アジア地域</a:t>
            </a:r>
            <a:r>
              <a:rPr dirty="0" sz="1300" spc="20">
                <a:latin typeface="ＭＳ Ｐゴシック"/>
                <a:cs typeface="ＭＳ Ｐゴシック"/>
              </a:rPr>
              <a:t>で</a:t>
            </a:r>
            <a:r>
              <a:rPr dirty="0" sz="1300" spc="15">
                <a:latin typeface="ＭＳ Ｐゴシック"/>
                <a:cs typeface="ＭＳ Ｐゴシック"/>
              </a:rPr>
              <a:t>は</a:t>
            </a:r>
            <a:r>
              <a:rPr dirty="0" sz="1300" spc="10">
                <a:latin typeface="ＭＳ Ｐゴシック"/>
                <a:cs typeface="ＭＳ Ｐゴシック"/>
              </a:rPr>
              <a:t>、</a:t>
            </a:r>
            <a:r>
              <a:rPr dirty="0" sz="1300" spc="15">
                <a:latin typeface="ＭＳ Ｐゴシック"/>
                <a:cs typeface="ＭＳ Ｐゴシック"/>
              </a:rPr>
              <a:t>急激</a:t>
            </a:r>
            <a:r>
              <a:rPr dirty="0" sz="1300" spc="20">
                <a:latin typeface="ＭＳ Ｐゴシック"/>
                <a:cs typeface="ＭＳ Ｐゴシック"/>
              </a:rPr>
              <a:t>な</a:t>
            </a:r>
            <a:r>
              <a:rPr dirty="0" sz="1300" spc="15">
                <a:latin typeface="ＭＳ Ｐゴシック"/>
                <a:cs typeface="ＭＳ Ｐゴシック"/>
              </a:rPr>
              <a:t>経済成長に伴い酸性雨や大 気汚染による被害が今後さらに深刻化</a:t>
            </a:r>
            <a:r>
              <a:rPr dirty="0" sz="1300" spc="10">
                <a:latin typeface="ＭＳ Ｐゴシック"/>
                <a:cs typeface="ＭＳ Ｐゴシック"/>
              </a:rPr>
              <a:t>、</a:t>
            </a:r>
            <a:r>
              <a:rPr dirty="0" sz="1300" spc="15">
                <a:latin typeface="ＭＳ Ｐゴシック"/>
                <a:cs typeface="ＭＳ Ｐゴシック"/>
              </a:rPr>
              <a:t>顕在化し</a:t>
            </a:r>
            <a:r>
              <a:rPr dirty="0" sz="1300" spc="20">
                <a:latin typeface="ＭＳ Ｐゴシック"/>
                <a:cs typeface="ＭＳ Ｐゴシック"/>
              </a:rPr>
              <a:t>、</a:t>
            </a:r>
            <a:r>
              <a:rPr dirty="0" sz="1300" spc="15">
                <a:latin typeface="ＭＳ Ｐゴシック"/>
                <a:cs typeface="ＭＳ Ｐゴシック"/>
              </a:rPr>
              <a:t>人の 健康にまで影響を及ぼすこ</a:t>
            </a:r>
            <a:r>
              <a:rPr dirty="0" sz="1300" spc="20">
                <a:latin typeface="ＭＳ Ｐゴシック"/>
                <a:cs typeface="ＭＳ Ｐゴシック"/>
              </a:rPr>
              <a:t>と</a:t>
            </a:r>
            <a:r>
              <a:rPr dirty="0" sz="1300" spc="15">
                <a:latin typeface="ＭＳ Ｐゴシック"/>
                <a:cs typeface="ＭＳ Ｐゴシック"/>
              </a:rPr>
              <a:t>が懸念</a:t>
            </a:r>
            <a:r>
              <a:rPr dirty="0" sz="1300" spc="20">
                <a:latin typeface="ＭＳ Ｐゴシック"/>
                <a:cs typeface="ＭＳ Ｐゴシック"/>
              </a:rPr>
              <a:t>されてい</a:t>
            </a:r>
            <a:r>
              <a:rPr dirty="0" sz="1300" spc="15">
                <a:latin typeface="ＭＳ Ｐゴシック"/>
                <a:cs typeface="ＭＳ Ｐゴシック"/>
              </a:rPr>
              <a:t>ます</a:t>
            </a:r>
            <a:r>
              <a:rPr dirty="0" sz="1300" spc="10">
                <a:latin typeface="ＭＳ Ｐゴシック"/>
                <a:cs typeface="ＭＳ Ｐゴシック"/>
              </a:rPr>
              <a:t>。</a:t>
            </a:r>
            <a:r>
              <a:rPr dirty="0" sz="1300" spc="15">
                <a:latin typeface="ＭＳ Ｐゴシック"/>
                <a:cs typeface="ＭＳ Ｐゴシック"/>
              </a:rPr>
              <a:t>酸性 </a:t>
            </a:r>
            <a:r>
              <a:rPr dirty="0" sz="1300" spc="40">
                <a:latin typeface="ＭＳ Ｐゴシック"/>
                <a:cs typeface="ＭＳ Ｐゴシック"/>
              </a:rPr>
              <a:t>雨問題に対応するため</a:t>
            </a:r>
            <a:r>
              <a:rPr dirty="0" sz="1300" spc="25">
                <a:latin typeface="ＭＳ Ｐゴシック"/>
                <a:cs typeface="ＭＳ Ｐゴシック"/>
              </a:rPr>
              <a:t>に</a:t>
            </a:r>
            <a:r>
              <a:rPr dirty="0" sz="1300" spc="35">
                <a:latin typeface="ＭＳ Ｐゴシック"/>
                <a:cs typeface="ＭＳ Ｐゴシック"/>
              </a:rPr>
              <a:t>は</a:t>
            </a:r>
            <a:r>
              <a:rPr dirty="0" sz="1300" spc="25">
                <a:latin typeface="ＭＳ Ｐゴシック"/>
                <a:cs typeface="ＭＳ Ｐゴシック"/>
              </a:rPr>
              <a:t>、モ</a:t>
            </a:r>
            <a:r>
              <a:rPr dirty="0" sz="1300" spc="30">
                <a:latin typeface="ＭＳ Ｐゴシック"/>
                <a:cs typeface="ＭＳ Ｐゴシック"/>
              </a:rPr>
              <a:t>ニ</a:t>
            </a:r>
            <a:r>
              <a:rPr dirty="0" sz="1300" spc="25">
                <a:latin typeface="ＭＳ Ｐゴシック"/>
                <a:cs typeface="ＭＳ Ｐゴシック"/>
              </a:rPr>
              <a:t>タリ</a:t>
            </a:r>
            <a:r>
              <a:rPr dirty="0" sz="1300" spc="30">
                <a:latin typeface="ＭＳ Ｐゴシック"/>
                <a:cs typeface="ＭＳ Ｐゴシック"/>
              </a:rPr>
              <a:t>ン</a:t>
            </a:r>
            <a:r>
              <a:rPr dirty="0" sz="1300" spc="25">
                <a:latin typeface="ＭＳ Ｐゴシック"/>
                <a:cs typeface="ＭＳ Ｐゴシック"/>
              </a:rPr>
              <a:t>グ</a:t>
            </a:r>
            <a:r>
              <a:rPr dirty="0" sz="1300" spc="30">
                <a:latin typeface="ＭＳ Ｐゴシック"/>
                <a:cs typeface="ＭＳ Ｐゴシック"/>
              </a:rPr>
              <a:t>体</a:t>
            </a:r>
            <a:r>
              <a:rPr dirty="0" sz="1300" spc="35">
                <a:latin typeface="ＭＳ Ｐゴシック"/>
                <a:cs typeface="ＭＳ Ｐゴシック"/>
              </a:rPr>
              <a:t>制の</a:t>
            </a:r>
            <a:r>
              <a:rPr dirty="0" sz="1300" spc="30">
                <a:latin typeface="ＭＳ Ｐゴシック"/>
                <a:cs typeface="ＭＳ Ｐゴシック"/>
              </a:rPr>
              <a:t>強</a:t>
            </a:r>
            <a:r>
              <a:rPr dirty="0" sz="1300" spc="35">
                <a:latin typeface="ＭＳ Ｐゴシック"/>
                <a:cs typeface="ＭＳ Ｐゴシック"/>
              </a:rPr>
              <a:t>化や</a:t>
            </a:r>
            <a:r>
              <a:rPr dirty="0" sz="1300" spc="10">
                <a:latin typeface="ＭＳ Ｐゴシック"/>
                <a:cs typeface="ＭＳ Ｐゴシック"/>
              </a:rPr>
              <a:t>、 </a:t>
            </a:r>
            <a:r>
              <a:rPr dirty="0" sz="1300" spc="15">
                <a:latin typeface="ＭＳ Ｐゴシック"/>
                <a:cs typeface="ＭＳ Ｐゴシック"/>
              </a:rPr>
              <a:t>原因物質の排出源目録整備、削減</a:t>
            </a:r>
            <a:r>
              <a:rPr dirty="0" sz="1300" spc="25">
                <a:latin typeface="ＭＳ Ｐゴシック"/>
                <a:cs typeface="ＭＳ Ｐゴシック"/>
              </a:rPr>
              <a:t>対</a:t>
            </a:r>
            <a:r>
              <a:rPr dirty="0" sz="1300" spc="15">
                <a:latin typeface="ＭＳ Ｐゴシック"/>
                <a:cs typeface="ＭＳ Ｐゴシック"/>
              </a:rPr>
              <a:t>策</a:t>
            </a:r>
            <a:r>
              <a:rPr dirty="0" sz="1300" spc="20">
                <a:latin typeface="ＭＳ Ｐゴシック"/>
                <a:cs typeface="ＭＳ Ｐゴシック"/>
              </a:rPr>
              <a:t>な</a:t>
            </a:r>
            <a:r>
              <a:rPr dirty="0" sz="1300" spc="15">
                <a:latin typeface="ＭＳ Ｐゴシック"/>
                <a:cs typeface="ＭＳ Ｐゴシック"/>
              </a:rPr>
              <a:t>どが求められ</a:t>
            </a:r>
            <a:endParaRPr sz="1300">
              <a:latin typeface="ＭＳ Ｐゴシック"/>
              <a:cs typeface="ＭＳ Ｐゴシック"/>
            </a:endParaRPr>
          </a:p>
          <a:p>
            <a:pPr marL="12700" marR="5080">
              <a:lnSpc>
                <a:spcPct val="121500"/>
              </a:lnSpc>
              <a:spcBef>
                <a:spcPts val="5"/>
              </a:spcBef>
            </a:pPr>
            <a:r>
              <a:rPr dirty="0" sz="1300" spc="60">
                <a:latin typeface="ＭＳ Ｐゴシック"/>
                <a:cs typeface="ＭＳ Ｐゴシック"/>
              </a:rPr>
              <a:t>る</a:t>
            </a:r>
            <a:r>
              <a:rPr dirty="0" sz="1300" spc="40">
                <a:latin typeface="ＭＳ Ｐゴシック"/>
                <a:cs typeface="ＭＳ Ｐゴシック"/>
              </a:rPr>
              <a:t>とともに</a:t>
            </a:r>
            <a:r>
              <a:rPr dirty="0" sz="1300" spc="35">
                <a:latin typeface="ＭＳ Ｐゴシック"/>
                <a:cs typeface="ＭＳ Ｐゴシック"/>
              </a:rPr>
              <a:t>、</a:t>
            </a:r>
            <a:r>
              <a:rPr dirty="0" sz="1300" spc="40">
                <a:latin typeface="ＭＳ Ｐゴシック"/>
                <a:cs typeface="ＭＳ Ｐゴシック"/>
              </a:rPr>
              <a:t>その問題の特性から各国の国内のみならず</a:t>
            </a:r>
            <a:r>
              <a:rPr dirty="0" sz="1300" spc="35">
                <a:latin typeface="ＭＳ Ｐゴシック"/>
                <a:cs typeface="ＭＳ Ｐゴシック"/>
              </a:rPr>
              <a:t>、 </a:t>
            </a:r>
            <a:r>
              <a:rPr dirty="0" sz="1300" spc="15">
                <a:latin typeface="ＭＳ Ｐゴシック"/>
                <a:cs typeface="ＭＳ Ｐゴシック"/>
              </a:rPr>
              <a:t>広域的、地域的</a:t>
            </a:r>
            <a:r>
              <a:rPr dirty="0" sz="1300" spc="20">
                <a:latin typeface="ＭＳ Ｐゴシック"/>
                <a:cs typeface="ＭＳ Ｐゴシック"/>
              </a:rPr>
              <a:t>な</a:t>
            </a:r>
            <a:r>
              <a:rPr dirty="0" sz="1300" spc="15">
                <a:latin typeface="ＭＳ Ｐゴシック"/>
                <a:cs typeface="ＭＳ Ｐゴシック"/>
              </a:rPr>
              <a:t>連携が求められています。</a:t>
            </a:r>
            <a:endParaRPr sz="1300">
              <a:latin typeface="ＭＳ Ｐゴシック"/>
              <a:cs typeface="ＭＳ Ｐゴシック"/>
            </a:endParaRPr>
          </a:p>
          <a:p>
            <a:pPr marL="12700" marR="136525" indent="111125">
              <a:lnSpc>
                <a:spcPct val="121800"/>
              </a:lnSpc>
              <a:spcBef>
                <a:spcPts val="315"/>
              </a:spcBef>
            </a:pPr>
            <a:r>
              <a:rPr dirty="0" sz="1300" spc="25">
                <a:latin typeface="ＭＳ Ｐゴシック"/>
                <a:cs typeface="ＭＳ Ｐゴシック"/>
              </a:rPr>
              <a:t>本</a:t>
            </a:r>
            <a:r>
              <a:rPr dirty="0" sz="1300" spc="15">
                <a:latin typeface="ＭＳ Ｐゴシック"/>
                <a:cs typeface="ＭＳ Ｐゴシック"/>
              </a:rPr>
              <a:t>研修</a:t>
            </a:r>
            <a:r>
              <a:rPr dirty="0" sz="1300" spc="20">
                <a:latin typeface="ＭＳ Ｐゴシック"/>
                <a:cs typeface="ＭＳ Ｐゴシック"/>
              </a:rPr>
              <a:t>では</a:t>
            </a:r>
            <a:r>
              <a:rPr dirty="0" sz="1300" spc="10">
                <a:latin typeface="ＭＳ Ｐゴシック"/>
                <a:cs typeface="ＭＳ Ｐゴシック"/>
              </a:rPr>
              <a:t>、</a:t>
            </a:r>
            <a:r>
              <a:rPr dirty="0" sz="1300" spc="15">
                <a:latin typeface="ＭＳ Ｐゴシック"/>
                <a:cs typeface="ＭＳ Ｐゴシック"/>
              </a:rPr>
              <a:t>タイ周辺諸国からの研修員をタイに集め</a:t>
            </a:r>
            <a:r>
              <a:rPr dirty="0" sz="1300" spc="10">
                <a:latin typeface="ＭＳ Ｐゴシック"/>
                <a:cs typeface="ＭＳ Ｐゴシック"/>
              </a:rPr>
              <a:t>、 </a:t>
            </a:r>
            <a:r>
              <a:rPr dirty="0" sz="1300" spc="15">
                <a:latin typeface="ＭＳ Ｐゴシック"/>
                <a:cs typeface="ＭＳ Ｐゴシック"/>
              </a:rPr>
              <a:t>我が国よ</a:t>
            </a:r>
            <a:r>
              <a:rPr dirty="0" sz="1300" spc="20">
                <a:latin typeface="ＭＳ Ｐゴシック"/>
                <a:cs typeface="ＭＳ Ｐゴシック"/>
              </a:rPr>
              <a:t>り</a:t>
            </a:r>
            <a:r>
              <a:rPr dirty="0" sz="1300" spc="15">
                <a:latin typeface="ＭＳ Ｐゴシック"/>
                <a:cs typeface="ＭＳ Ｐゴシック"/>
              </a:rPr>
              <a:t>講師を派遣して現地で研修を行っ</a:t>
            </a:r>
            <a:r>
              <a:rPr dirty="0" sz="1300" spc="20">
                <a:latin typeface="ＭＳ Ｐゴシック"/>
                <a:cs typeface="ＭＳ Ｐゴシック"/>
              </a:rPr>
              <a:t>てい</a:t>
            </a:r>
            <a:r>
              <a:rPr dirty="0" sz="1300" spc="15">
                <a:latin typeface="ＭＳ Ｐゴシック"/>
                <a:cs typeface="ＭＳ Ｐゴシック"/>
              </a:rPr>
              <a:t>ます</a:t>
            </a:r>
            <a:r>
              <a:rPr dirty="0" sz="1300" spc="10">
                <a:latin typeface="ＭＳ Ｐゴシック"/>
                <a:cs typeface="ＭＳ Ｐゴシック"/>
              </a:rPr>
              <a:t>。 </a:t>
            </a:r>
            <a:r>
              <a:rPr dirty="0" sz="1300" spc="15">
                <a:latin typeface="ＭＳ Ｐゴシック"/>
                <a:cs typeface="ＭＳ Ｐゴシック"/>
              </a:rPr>
              <a:t>酸性雨が発生し</a:t>
            </a:r>
            <a:r>
              <a:rPr dirty="0" sz="1300" spc="20">
                <a:latin typeface="ＭＳ Ｐゴシック"/>
                <a:cs typeface="ＭＳ Ｐゴシック"/>
              </a:rPr>
              <a:t>て</a:t>
            </a:r>
            <a:r>
              <a:rPr dirty="0" sz="1300" spc="15">
                <a:latin typeface="ＭＳ Ｐゴシック"/>
                <a:cs typeface="ＭＳ Ｐゴシック"/>
              </a:rPr>
              <a:t>いる開発途上国</a:t>
            </a:r>
            <a:r>
              <a:rPr dirty="0" sz="1300" spc="20">
                <a:latin typeface="ＭＳ Ｐゴシック"/>
                <a:cs typeface="ＭＳ Ｐゴシック"/>
              </a:rPr>
              <a:t>で</a:t>
            </a:r>
            <a:r>
              <a:rPr dirty="0" sz="1300" spc="15">
                <a:latin typeface="ＭＳ Ｐゴシック"/>
                <a:cs typeface="ＭＳ Ｐゴシック"/>
              </a:rPr>
              <a:t>研修を行う</a:t>
            </a:r>
            <a:r>
              <a:rPr dirty="0" sz="1300" spc="20">
                <a:latin typeface="ＭＳ Ｐゴシック"/>
                <a:cs typeface="ＭＳ Ｐゴシック"/>
              </a:rPr>
              <a:t>こ</a:t>
            </a:r>
            <a:r>
              <a:rPr dirty="0" sz="1300" spc="10">
                <a:latin typeface="ＭＳ Ｐゴシック"/>
                <a:cs typeface="ＭＳ Ｐゴシック"/>
              </a:rPr>
              <a:t>と</a:t>
            </a:r>
            <a:r>
              <a:rPr dirty="0" sz="1300" spc="15">
                <a:latin typeface="ＭＳ Ｐゴシック"/>
                <a:cs typeface="ＭＳ Ｐゴシック"/>
              </a:rPr>
              <a:t>によ </a:t>
            </a:r>
            <a:r>
              <a:rPr dirty="0" sz="1300" spc="15">
                <a:latin typeface="ＭＳ Ｐゴシック"/>
                <a:cs typeface="ＭＳ Ｐゴシック"/>
              </a:rPr>
              <a:t>り、研修効果</a:t>
            </a:r>
            <a:r>
              <a:rPr dirty="0" sz="1300" spc="10">
                <a:latin typeface="ＭＳ Ｐゴシック"/>
                <a:cs typeface="ＭＳ Ｐゴシック"/>
              </a:rPr>
              <a:t>を</a:t>
            </a:r>
            <a:r>
              <a:rPr dirty="0" sz="1300" spc="20">
                <a:latin typeface="ＭＳ Ｐゴシック"/>
                <a:cs typeface="ＭＳ Ｐゴシック"/>
              </a:rPr>
              <a:t>一</a:t>
            </a:r>
            <a:r>
              <a:rPr dirty="0" sz="1300" spc="15">
                <a:latin typeface="ＭＳ Ｐゴシック"/>
                <a:cs typeface="ＭＳ Ｐゴシック"/>
              </a:rPr>
              <a:t>層高めていま</a:t>
            </a:r>
            <a:r>
              <a:rPr dirty="0" sz="1300" spc="10">
                <a:latin typeface="ＭＳ Ｐゴシック"/>
                <a:cs typeface="ＭＳ Ｐゴシック"/>
              </a:rPr>
              <a:t>す</a:t>
            </a:r>
            <a:r>
              <a:rPr dirty="0" sz="1300" spc="10">
                <a:latin typeface="ＭＳ Ｐゴシック"/>
                <a:cs typeface="ＭＳ Ｐゴシック"/>
              </a:rPr>
              <a:t>。</a:t>
            </a:r>
            <a:endParaRPr sz="1300">
              <a:latin typeface="ＭＳ Ｐゴシック"/>
              <a:cs typeface="ＭＳ Ｐゴシック"/>
            </a:endParaRPr>
          </a:p>
        </p:txBody>
      </p:sp>
      <p:sp>
        <p:nvSpPr>
          <p:cNvPr id="3" name="object 3"/>
          <p:cNvSpPr/>
          <p:nvPr/>
        </p:nvSpPr>
        <p:spPr>
          <a:xfrm>
            <a:off x="421271" y="7304531"/>
            <a:ext cx="9152890" cy="0"/>
          </a:xfrm>
          <a:custGeom>
            <a:avLst/>
            <a:gdLst/>
            <a:ahLst/>
            <a:cxnLst/>
            <a:rect l="l" t="t" r="r" b="b"/>
            <a:pathLst>
              <a:path w="9152890" h="0">
                <a:moveTo>
                  <a:pt x="0" y="0"/>
                </a:moveTo>
                <a:lnTo>
                  <a:pt x="9152382" y="0"/>
                </a:lnTo>
              </a:path>
            </a:pathLst>
          </a:custGeom>
          <a:ln w="62979">
            <a:solidFill>
              <a:srgbClr val="2894FF"/>
            </a:solidFill>
          </a:ln>
        </p:spPr>
        <p:txBody>
          <a:bodyPr wrap="square" lIns="0" tIns="0" rIns="0" bIns="0" rtlCol="0"/>
          <a:lstStyle/>
          <a:p/>
        </p:txBody>
      </p:sp>
      <p:sp>
        <p:nvSpPr>
          <p:cNvPr id="4" name="object 4"/>
          <p:cNvSpPr/>
          <p:nvPr/>
        </p:nvSpPr>
        <p:spPr>
          <a:xfrm>
            <a:off x="1403" y="380"/>
            <a:ext cx="10076180" cy="445770"/>
          </a:xfrm>
          <a:custGeom>
            <a:avLst/>
            <a:gdLst/>
            <a:ahLst/>
            <a:cxnLst/>
            <a:rect l="l" t="t" r="r" b="b"/>
            <a:pathLst>
              <a:path w="10076180" h="445770">
                <a:moveTo>
                  <a:pt x="0" y="0"/>
                </a:moveTo>
                <a:lnTo>
                  <a:pt x="0" y="445389"/>
                </a:lnTo>
                <a:lnTo>
                  <a:pt x="10075926" y="445388"/>
                </a:lnTo>
                <a:lnTo>
                  <a:pt x="10075926" y="0"/>
                </a:lnTo>
                <a:lnTo>
                  <a:pt x="0" y="0"/>
                </a:lnTo>
                <a:close/>
              </a:path>
            </a:pathLst>
          </a:custGeom>
          <a:solidFill>
            <a:srgbClr val="229C32"/>
          </a:solidFill>
        </p:spPr>
        <p:txBody>
          <a:bodyPr wrap="square" lIns="0" tIns="0" rIns="0" bIns="0" rtlCol="0"/>
          <a:lstStyle/>
          <a:p/>
        </p:txBody>
      </p:sp>
      <p:sp>
        <p:nvSpPr>
          <p:cNvPr id="5" name="object 5"/>
          <p:cNvSpPr txBox="1">
            <a:spLocks noGrp="1"/>
          </p:cNvSpPr>
          <p:nvPr>
            <p:ph type="title"/>
          </p:nvPr>
        </p:nvSpPr>
        <p:spPr>
          <a:xfrm>
            <a:off x="2024767" y="64261"/>
            <a:ext cx="3867150" cy="331470"/>
          </a:xfrm>
          <a:prstGeom prst="rect"/>
        </p:spPr>
        <p:txBody>
          <a:bodyPr wrap="square" lIns="0" tIns="0" rIns="0" bIns="0" rtlCol="0" vert="horz">
            <a:spAutoFit/>
          </a:bodyPr>
          <a:lstStyle/>
          <a:p>
            <a:pPr marL="12700">
              <a:lnSpc>
                <a:spcPts val="2610"/>
              </a:lnSpc>
            </a:pPr>
            <a:r>
              <a:rPr dirty="0"/>
              <a:t>●日本の環境ODAの取り組み●</a:t>
            </a:r>
          </a:p>
        </p:txBody>
      </p:sp>
      <p:sp>
        <p:nvSpPr>
          <p:cNvPr id="6" name="object 6"/>
          <p:cNvSpPr txBox="1"/>
          <p:nvPr/>
        </p:nvSpPr>
        <p:spPr>
          <a:xfrm>
            <a:off x="6052699" y="76961"/>
            <a:ext cx="1997710" cy="317500"/>
          </a:xfrm>
          <a:prstGeom prst="rect">
            <a:avLst/>
          </a:prstGeom>
        </p:spPr>
        <p:txBody>
          <a:bodyPr wrap="square" lIns="0" tIns="0" rIns="0" bIns="0" rtlCol="0" vert="horz">
            <a:spAutoFit/>
          </a:bodyPr>
          <a:lstStyle/>
          <a:p>
            <a:pPr marL="12700">
              <a:lnSpc>
                <a:spcPts val="2495"/>
              </a:lnSpc>
            </a:pPr>
            <a:r>
              <a:rPr dirty="0" sz="2100" spc="-90" i="1">
                <a:solidFill>
                  <a:srgbClr val="EEDD21"/>
                </a:solidFill>
                <a:latin typeface="ＭＳ Ｐゴシック"/>
                <a:cs typeface="ＭＳ Ｐゴシック"/>
              </a:rPr>
              <a:t>グッド・プラクティス</a:t>
            </a:r>
            <a:endParaRPr sz="2100">
              <a:latin typeface="ＭＳ Ｐゴシック"/>
              <a:cs typeface="ＭＳ Ｐゴシック"/>
            </a:endParaRPr>
          </a:p>
        </p:txBody>
      </p:sp>
      <p:sp>
        <p:nvSpPr>
          <p:cNvPr id="7" name="object 7"/>
          <p:cNvSpPr txBox="1"/>
          <p:nvPr/>
        </p:nvSpPr>
        <p:spPr>
          <a:xfrm>
            <a:off x="3223393" y="6550486"/>
            <a:ext cx="1032510" cy="607060"/>
          </a:xfrm>
          <a:prstGeom prst="rect">
            <a:avLst/>
          </a:prstGeom>
        </p:spPr>
        <p:txBody>
          <a:bodyPr wrap="square" lIns="0" tIns="0" rIns="0" bIns="0" rtlCol="0" vert="horz">
            <a:spAutoFit/>
          </a:bodyPr>
          <a:lstStyle/>
          <a:p>
            <a:pPr marL="12700" marR="5080">
              <a:lnSpc>
                <a:spcPct val="101499"/>
              </a:lnSpc>
            </a:pPr>
            <a:r>
              <a:rPr dirty="0" sz="1300" spc="15">
                <a:latin typeface="ＭＳ Ｐゴシック"/>
                <a:cs typeface="ＭＳ Ｐゴシック"/>
              </a:rPr>
              <a:t>日中友好環境 </a:t>
            </a:r>
            <a:r>
              <a:rPr dirty="0" sz="1300" spc="15">
                <a:latin typeface="ＭＳ Ｐゴシック"/>
                <a:cs typeface="ＭＳ Ｐゴシック"/>
              </a:rPr>
              <a:t>保全セン</a:t>
            </a:r>
            <a:r>
              <a:rPr dirty="0" sz="1300" spc="20">
                <a:latin typeface="ＭＳ Ｐゴシック"/>
                <a:cs typeface="ＭＳ Ｐゴシック"/>
              </a:rPr>
              <a:t>タ</a:t>
            </a:r>
            <a:r>
              <a:rPr dirty="0" sz="1300" spc="15">
                <a:latin typeface="ＭＳ Ｐゴシック"/>
                <a:cs typeface="ＭＳ Ｐゴシック"/>
              </a:rPr>
              <a:t>ー</a:t>
            </a:r>
            <a:endParaRPr sz="1300">
              <a:latin typeface="ＭＳ Ｐゴシック"/>
              <a:cs typeface="ＭＳ Ｐゴシック"/>
            </a:endParaRPr>
          </a:p>
          <a:p>
            <a:pPr marL="12700">
              <a:lnSpc>
                <a:spcPct val="100000"/>
              </a:lnSpc>
              <a:spcBef>
                <a:spcPts val="25"/>
              </a:spcBef>
            </a:pPr>
            <a:r>
              <a:rPr dirty="0" sz="1300" spc="15">
                <a:latin typeface="ＭＳ Ｐゴシック"/>
                <a:cs typeface="ＭＳ Ｐゴシック"/>
              </a:rPr>
              <a:t>（中国）</a:t>
            </a:r>
            <a:endParaRPr sz="1300">
              <a:latin typeface="ＭＳ Ｐゴシック"/>
              <a:cs typeface="ＭＳ Ｐゴシック"/>
            </a:endParaRPr>
          </a:p>
        </p:txBody>
      </p:sp>
      <p:sp>
        <p:nvSpPr>
          <p:cNvPr id="8" name="object 8"/>
          <p:cNvSpPr txBox="1"/>
          <p:nvPr/>
        </p:nvSpPr>
        <p:spPr>
          <a:xfrm>
            <a:off x="6635622" y="6907028"/>
            <a:ext cx="2082800" cy="201930"/>
          </a:xfrm>
          <a:prstGeom prst="rect">
            <a:avLst/>
          </a:prstGeom>
        </p:spPr>
        <p:txBody>
          <a:bodyPr wrap="square" lIns="0" tIns="0" rIns="0" bIns="0" rtlCol="0" vert="horz">
            <a:spAutoFit/>
          </a:bodyPr>
          <a:lstStyle/>
          <a:p>
            <a:pPr marL="12700">
              <a:lnSpc>
                <a:spcPct val="100000"/>
              </a:lnSpc>
            </a:pPr>
            <a:r>
              <a:rPr dirty="0" sz="1300" spc="10">
                <a:latin typeface="ＭＳ Ｐゴシック"/>
                <a:cs typeface="ＭＳ Ｐゴシック"/>
              </a:rPr>
              <a:t>タ</a:t>
            </a:r>
            <a:r>
              <a:rPr dirty="0" sz="1300" spc="15">
                <a:latin typeface="ＭＳ Ｐゴシック"/>
                <a:cs typeface="ＭＳ Ｐゴシック"/>
              </a:rPr>
              <a:t>イ</a:t>
            </a:r>
            <a:r>
              <a:rPr dirty="0" sz="1300" spc="380">
                <a:latin typeface="ＭＳ Ｐゴシック"/>
                <a:cs typeface="ＭＳ Ｐゴシック"/>
              </a:rPr>
              <a:t> </a:t>
            </a:r>
            <a:r>
              <a:rPr dirty="0" sz="1300" spc="20">
                <a:latin typeface="ＭＳ Ｐゴシック"/>
                <a:cs typeface="ＭＳ Ｐゴシック"/>
              </a:rPr>
              <a:t>酸性雨対策研修の様子</a:t>
            </a:r>
            <a:endParaRPr sz="1300">
              <a:latin typeface="ＭＳ Ｐゴシック"/>
              <a:cs typeface="ＭＳ Ｐゴシック"/>
            </a:endParaRPr>
          </a:p>
        </p:txBody>
      </p:sp>
      <p:sp>
        <p:nvSpPr>
          <p:cNvPr id="9" name="object 9"/>
          <p:cNvSpPr txBox="1"/>
          <p:nvPr/>
        </p:nvSpPr>
        <p:spPr>
          <a:xfrm>
            <a:off x="4057783" y="403352"/>
            <a:ext cx="2040255" cy="418465"/>
          </a:xfrm>
          <a:prstGeom prst="rect">
            <a:avLst/>
          </a:prstGeom>
        </p:spPr>
        <p:txBody>
          <a:bodyPr wrap="square" lIns="0" tIns="0" rIns="0" bIns="0" rtlCol="0" vert="horz">
            <a:spAutoFit/>
          </a:bodyPr>
          <a:lstStyle/>
          <a:p>
            <a:pPr marL="12700">
              <a:lnSpc>
                <a:spcPts val="3295"/>
              </a:lnSpc>
            </a:pPr>
            <a:r>
              <a:rPr dirty="0" sz="2800" spc="-160" i="1">
                <a:solidFill>
                  <a:srgbClr val="FF0000"/>
                </a:solidFill>
                <a:latin typeface="ＭＳ Ｐゴシック"/>
                <a:cs typeface="ＭＳ Ｐゴシック"/>
              </a:rPr>
              <a:t>環境汚染対策</a:t>
            </a:r>
            <a:endParaRPr sz="2800">
              <a:latin typeface="ＭＳ Ｐゴシック"/>
              <a:cs typeface="ＭＳ Ｐゴシック"/>
            </a:endParaRPr>
          </a:p>
        </p:txBody>
      </p:sp>
      <p:sp>
        <p:nvSpPr>
          <p:cNvPr id="10" name="object 10"/>
          <p:cNvSpPr txBox="1"/>
          <p:nvPr/>
        </p:nvSpPr>
        <p:spPr>
          <a:xfrm>
            <a:off x="509911" y="987044"/>
            <a:ext cx="4008120" cy="4048760"/>
          </a:xfrm>
          <a:prstGeom prst="rect">
            <a:avLst/>
          </a:prstGeom>
        </p:spPr>
        <p:txBody>
          <a:bodyPr wrap="square" lIns="0" tIns="0" rIns="0" bIns="0" rtlCol="0" vert="horz">
            <a:spAutoFit/>
          </a:bodyPr>
          <a:lstStyle/>
          <a:p>
            <a:pPr marL="12700" marR="5080">
              <a:lnSpc>
                <a:spcPts val="1700"/>
              </a:lnSpc>
            </a:pPr>
            <a:r>
              <a:rPr dirty="0" sz="1750" spc="5" u="sng">
                <a:solidFill>
                  <a:srgbClr val="4A3BD4"/>
                </a:solidFill>
                <a:latin typeface="ＭＳ Ｐゴシック"/>
                <a:cs typeface="ＭＳ Ｐゴシック"/>
              </a:rPr>
              <a:t>日中友好環境保全センターフェーズ</a:t>
            </a:r>
            <a:r>
              <a:rPr dirty="0" sz="1750" spc="10" u="sng">
                <a:solidFill>
                  <a:srgbClr val="4A3BD4"/>
                </a:solidFill>
                <a:latin typeface="ＭＳ Ｐゴシック"/>
                <a:cs typeface="ＭＳ Ｐゴシック"/>
              </a:rPr>
              <a:t>Ⅲ</a:t>
            </a:r>
            <a:r>
              <a:rPr dirty="0" sz="1750" spc="-35" u="sng">
                <a:solidFill>
                  <a:srgbClr val="4A3BD4"/>
                </a:solidFill>
                <a:latin typeface="ＭＳ Ｐゴシック"/>
                <a:cs typeface="ＭＳ Ｐゴシック"/>
              </a:rPr>
              <a:t> </a:t>
            </a:r>
            <a:r>
              <a:rPr dirty="0" sz="1750" spc="5" u="sng">
                <a:solidFill>
                  <a:srgbClr val="4A3BD4"/>
                </a:solidFill>
                <a:latin typeface="ＭＳ Ｐゴシック"/>
                <a:cs typeface="ＭＳ Ｐゴシック"/>
              </a:rPr>
              <a:t>（</a:t>
            </a:r>
            <a:r>
              <a:rPr dirty="0" sz="1750" spc="10" u="sng">
                <a:solidFill>
                  <a:srgbClr val="4A3BD4"/>
                </a:solidFill>
                <a:latin typeface="ＭＳ Ｐゴシック"/>
                <a:cs typeface="ＭＳ Ｐゴシック"/>
              </a:rPr>
              <a:t>中 </a:t>
            </a:r>
            <a:r>
              <a:rPr dirty="0" sz="1750" spc="10" u="sng">
                <a:solidFill>
                  <a:srgbClr val="4A3BD4"/>
                </a:solidFill>
                <a:latin typeface="ＭＳ Ｐゴシック"/>
                <a:cs typeface="ＭＳ Ｐゴシック"/>
              </a:rPr>
              <a:t>国）</a:t>
            </a:r>
            <a:endParaRPr sz="1750">
              <a:latin typeface="ＭＳ Ｐゴシック"/>
              <a:cs typeface="ＭＳ Ｐゴシック"/>
            </a:endParaRPr>
          </a:p>
          <a:p>
            <a:pPr marL="12700">
              <a:lnSpc>
                <a:spcPts val="1560"/>
              </a:lnSpc>
            </a:pPr>
            <a:r>
              <a:rPr dirty="0" sz="1300" spc="15">
                <a:latin typeface="ＭＳ Ｐゴシック"/>
                <a:cs typeface="ＭＳ Ｐゴシック"/>
              </a:rPr>
              <a:t>無償資金協力・技術協力</a:t>
            </a:r>
            <a:endParaRPr sz="1300">
              <a:latin typeface="ＭＳ Ｐゴシック"/>
              <a:cs typeface="ＭＳ Ｐゴシック"/>
            </a:endParaRPr>
          </a:p>
          <a:p>
            <a:pPr marL="12700">
              <a:lnSpc>
                <a:spcPct val="100000"/>
              </a:lnSpc>
              <a:spcBef>
                <a:spcPts val="5"/>
              </a:spcBef>
            </a:pPr>
            <a:r>
              <a:rPr dirty="0" sz="1550" spc="-10">
                <a:solidFill>
                  <a:srgbClr val="3363FF"/>
                </a:solidFill>
                <a:latin typeface="ＭＳ Ｐゴシック"/>
                <a:cs typeface="ＭＳ Ｐゴシック"/>
              </a:rPr>
              <a:t>環境対処能力を向上させるための協力</a:t>
            </a:r>
            <a:endParaRPr sz="1550">
              <a:latin typeface="ＭＳ Ｐゴシック"/>
              <a:cs typeface="ＭＳ Ｐゴシック"/>
            </a:endParaRPr>
          </a:p>
          <a:p>
            <a:pPr marL="12700" marR="10795" indent="111125">
              <a:lnSpc>
                <a:spcPct val="112100"/>
              </a:lnSpc>
              <a:spcBef>
                <a:spcPts val="220"/>
              </a:spcBef>
            </a:pPr>
            <a:r>
              <a:rPr dirty="0" sz="1300" spc="25">
                <a:latin typeface="ＭＳ Ｐゴシック"/>
                <a:cs typeface="ＭＳ Ｐゴシック"/>
              </a:rPr>
              <a:t>環</a:t>
            </a:r>
            <a:r>
              <a:rPr dirty="0" sz="1300" spc="15">
                <a:latin typeface="ＭＳ Ｐゴシック"/>
                <a:cs typeface="ＭＳ Ｐゴシック"/>
              </a:rPr>
              <a:t>境協力の鍵</a:t>
            </a:r>
            <a:r>
              <a:rPr dirty="0" sz="1300" spc="20">
                <a:latin typeface="ＭＳ Ｐゴシック"/>
                <a:cs typeface="ＭＳ Ｐゴシック"/>
              </a:rPr>
              <a:t>と</a:t>
            </a:r>
            <a:r>
              <a:rPr dirty="0" sz="1300" spc="15">
                <a:latin typeface="ＭＳ Ｐゴシック"/>
                <a:cs typeface="ＭＳ Ｐゴシック"/>
              </a:rPr>
              <a:t>なる要素は</a:t>
            </a:r>
            <a:r>
              <a:rPr dirty="0" sz="1300" spc="10">
                <a:latin typeface="ＭＳ Ｐゴシック"/>
                <a:cs typeface="ＭＳ Ｐゴシック"/>
              </a:rPr>
              <a:t>、</a:t>
            </a:r>
            <a:r>
              <a:rPr dirty="0" sz="1300" spc="15">
                <a:latin typeface="ＭＳ Ｐゴシック"/>
                <a:cs typeface="ＭＳ Ｐゴシック"/>
              </a:rPr>
              <a:t>途上国自身による主体的 な環境対策への取組みを促すこと</a:t>
            </a:r>
            <a:r>
              <a:rPr dirty="0" sz="1300" spc="20">
                <a:latin typeface="ＭＳ Ｐゴシック"/>
                <a:cs typeface="ＭＳ Ｐゴシック"/>
              </a:rPr>
              <a:t>で</a:t>
            </a:r>
            <a:r>
              <a:rPr dirty="0" sz="1300" spc="15">
                <a:latin typeface="ＭＳ Ｐゴシック"/>
                <a:cs typeface="ＭＳ Ｐゴシック"/>
              </a:rPr>
              <a:t>す</a:t>
            </a:r>
            <a:r>
              <a:rPr dirty="0" sz="1300" spc="10">
                <a:latin typeface="ＭＳ Ｐゴシック"/>
                <a:cs typeface="ＭＳ Ｐゴシック"/>
              </a:rPr>
              <a:t>。</a:t>
            </a:r>
            <a:r>
              <a:rPr dirty="0" sz="1300" spc="15">
                <a:latin typeface="ＭＳ Ｐゴシック"/>
                <a:cs typeface="ＭＳ Ｐゴシック"/>
              </a:rPr>
              <a:t>本プロジ</a:t>
            </a:r>
            <a:r>
              <a:rPr dirty="0" sz="1300" spc="10">
                <a:latin typeface="ＭＳ Ｐゴシック"/>
                <a:cs typeface="ＭＳ Ｐゴシック"/>
              </a:rPr>
              <a:t>ェ</a:t>
            </a:r>
            <a:r>
              <a:rPr dirty="0" sz="1300" spc="15">
                <a:latin typeface="ＭＳ Ｐゴシック"/>
                <a:cs typeface="ＭＳ Ｐゴシック"/>
              </a:rPr>
              <a:t>ク</a:t>
            </a:r>
            <a:r>
              <a:rPr dirty="0" sz="1300" spc="10">
                <a:latin typeface="ＭＳ Ｐゴシック"/>
                <a:cs typeface="ＭＳ Ｐゴシック"/>
              </a:rPr>
              <a:t>ト</a:t>
            </a:r>
            <a:r>
              <a:rPr dirty="0" sz="1300" spc="15">
                <a:latin typeface="ＭＳ Ｐゴシック"/>
                <a:cs typeface="ＭＳ Ｐゴシック"/>
              </a:rPr>
              <a:t>で は</a:t>
            </a:r>
            <a:r>
              <a:rPr dirty="0" sz="1300" spc="10">
                <a:latin typeface="ＭＳ Ｐゴシック"/>
                <a:cs typeface="ＭＳ Ｐゴシック"/>
              </a:rPr>
              <a:t>、</a:t>
            </a:r>
            <a:r>
              <a:rPr dirty="0" sz="1300" spc="15">
                <a:latin typeface="ＭＳ Ｐゴシック"/>
                <a:cs typeface="ＭＳ Ｐゴシック"/>
              </a:rPr>
              <a:t>中国の環境行政の中核と</a:t>
            </a:r>
            <a:r>
              <a:rPr dirty="0" sz="1300" spc="20">
                <a:latin typeface="ＭＳ Ｐゴシック"/>
                <a:cs typeface="ＭＳ Ｐゴシック"/>
              </a:rPr>
              <a:t>な</a:t>
            </a:r>
            <a:r>
              <a:rPr dirty="0" sz="1300" spc="15">
                <a:latin typeface="ＭＳ Ｐゴシック"/>
                <a:cs typeface="ＭＳ Ｐゴシック"/>
              </a:rPr>
              <a:t>る人</a:t>
            </a:r>
            <a:r>
              <a:rPr dirty="0" sz="1300" spc="20">
                <a:latin typeface="ＭＳ Ｐゴシック"/>
                <a:cs typeface="ＭＳ Ｐゴシック"/>
              </a:rPr>
              <a:t>づ</a:t>
            </a:r>
            <a:r>
              <a:rPr dirty="0" sz="1300" spc="15">
                <a:latin typeface="ＭＳ Ｐゴシック"/>
                <a:cs typeface="ＭＳ Ｐゴシック"/>
              </a:rPr>
              <a:t>く</a:t>
            </a:r>
            <a:r>
              <a:rPr dirty="0" sz="1300" spc="10">
                <a:latin typeface="ＭＳ Ｐゴシック"/>
                <a:cs typeface="ＭＳ Ｐゴシック"/>
              </a:rPr>
              <a:t>り</a:t>
            </a:r>
            <a:r>
              <a:rPr dirty="0" sz="1300" spc="15">
                <a:latin typeface="ＭＳ Ｐゴシック"/>
                <a:cs typeface="ＭＳ Ｐゴシック"/>
              </a:rPr>
              <a:t>と環境関連の 研究</a:t>
            </a:r>
            <a:r>
              <a:rPr dirty="0" sz="1300" spc="5">
                <a:latin typeface="ＭＳ Ｐゴシック"/>
                <a:cs typeface="ＭＳ Ｐゴシック"/>
              </a:rPr>
              <a:t>・</a:t>
            </a:r>
            <a:r>
              <a:rPr dirty="0" sz="1300" spc="15">
                <a:latin typeface="ＭＳ Ｐゴシック"/>
                <a:cs typeface="ＭＳ Ｐゴシック"/>
              </a:rPr>
              <a:t>研修やモニタ</a:t>
            </a:r>
            <a:r>
              <a:rPr dirty="0" sz="1300" spc="10">
                <a:latin typeface="ＭＳ Ｐゴシック"/>
                <a:cs typeface="ＭＳ Ｐゴシック"/>
              </a:rPr>
              <a:t>リ</a:t>
            </a:r>
            <a:r>
              <a:rPr dirty="0" sz="1300" spc="15">
                <a:latin typeface="ＭＳ Ｐゴシック"/>
                <a:cs typeface="ＭＳ Ｐゴシック"/>
              </a:rPr>
              <a:t>ングを独自に実施できる組織づく</a:t>
            </a:r>
            <a:r>
              <a:rPr dirty="0" sz="1300" spc="10">
                <a:latin typeface="ＭＳ Ｐゴシック"/>
                <a:cs typeface="ＭＳ Ｐゴシック"/>
              </a:rPr>
              <a:t>り </a:t>
            </a:r>
            <a:r>
              <a:rPr dirty="0" sz="1300" spc="15">
                <a:latin typeface="ＭＳ Ｐゴシック"/>
                <a:cs typeface="ＭＳ Ｐゴシック"/>
              </a:rPr>
              <a:t>を目指し</a:t>
            </a:r>
            <a:r>
              <a:rPr dirty="0" sz="1300" spc="20">
                <a:latin typeface="ＭＳ Ｐゴシック"/>
                <a:cs typeface="ＭＳ Ｐゴシック"/>
              </a:rPr>
              <a:t>、</a:t>
            </a:r>
            <a:r>
              <a:rPr dirty="0" sz="1300" spc="15">
                <a:latin typeface="ＭＳ Ｐゴシック"/>
                <a:cs typeface="ＭＳ Ｐゴシック"/>
              </a:rPr>
              <a:t>無償資金協力との連携によ</a:t>
            </a:r>
            <a:r>
              <a:rPr dirty="0" sz="1300" spc="10">
                <a:latin typeface="ＭＳ Ｐゴシック"/>
                <a:cs typeface="ＭＳ Ｐゴシック"/>
              </a:rPr>
              <a:t>り</a:t>
            </a:r>
            <a:r>
              <a:rPr dirty="0" sz="1300" spc="15">
                <a:latin typeface="ＭＳ Ｐゴシック"/>
                <a:cs typeface="ＭＳ Ｐゴシック"/>
              </a:rPr>
              <a:t>技術協力を行っ </a:t>
            </a:r>
            <a:r>
              <a:rPr dirty="0" sz="1300" spc="20">
                <a:latin typeface="ＭＳ Ｐゴシック"/>
                <a:cs typeface="ＭＳ Ｐゴシック"/>
              </a:rPr>
              <a:t>てい</a:t>
            </a:r>
            <a:r>
              <a:rPr dirty="0" sz="1300" spc="15">
                <a:latin typeface="ＭＳ Ｐゴシック"/>
                <a:cs typeface="ＭＳ Ｐゴシック"/>
              </a:rPr>
              <a:t>ます</a:t>
            </a:r>
            <a:r>
              <a:rPr dirty="0" sz="1300" spc="10">
                <a:latin typeface="ＭＳ Ｐゴシック"/>
                <a:cs typeface="ＭＳ Ｐゴシック"/>
              </a:rPr>
              <a:t>。</a:t>
            </a:r>
            <a:r>
              <a:rPr dirty="0" sz="1300" spc="15">
                <a:latin typeface="ＭＳ Ｐゴシック"/>
                <a:cs typeface="ＭＳ Ｐゴシック"/>
              </a:rPr>
              <a:t>技術移転を目的</a:t>
            </a:r>
            <a:r>
              <a:rPr dirty="0" sz="1300" spc="20">
                <a:latin typeface="ＭＳ Ｐゴシック"/>
                <a:cs typeface="ＭＳ Ｐゴシック"/>
              </a:rPr>
              <a:t>と</a:t>
            </a:r>
            <a:r>
              <a:rPr dirty="0" sz="1300" spc="15">
                <a:latin typeface="ＭＳ Ｐゴシック"/>
                <a:cs typeface="ＭＳ Ｐゴシック"/>
              </a:rPr>
              <a:t>し</a:t>
            </a:r>
            <a:r>
              <a:rPr dirty="0" sz="1300" spc="20">
                <a:latin typeface="ＭＳ Ｐゴシック"/>
                <a:cs typeface="ＭＳ Ｐゴシック"/>
              </a:rPr>
              <a:t>た</a:t>
            </a:r>
            <a:r>
              <a:rPr dirty="0" sz="1300" spc="15">
                <a:latin typeface="ＭＳ Ｐゴシック"/>
                <a:cs typeface="ＭＳ Ｐゴシック"/>
              </a:rPr>
              <a:t>日本独自ともい</a:t>
            </a:r>
            <a:r>
              <a:rPr dirty="0" sz="1300" spc="20">
                <a:latin typeface="ＭＳ Ｐゴシック"/>
                <a:cs typeface="ＭＳ Ｐゴシック"/>
              </a:rPr>
              <a:t>え</a:t>
            </a:r>
            <a:r>
              <a:rPr dirty="0" sz="1300" spc="15">
                <a:latin typeface="ＭＳ Ｐゴシック"/>
                <a:cs typeface="ＭＳ Ｐゴシック"/>
              </a:rPr>
              <a:t>る</a:t>
            </a:r>
            <a:r>
              <a:rPr dirty="0" sz="1300" spc="20">
                <a:latin typeface="ＭＳ Ｐゴシック"/>
                <a:cs typeface="ＭＳ Ｐゴシック"/>
              </a:rPr>
              <a:t>協 力形態で</a:t>
            </a:r>
            <a:r>
              <a:rPr dirty="0" sz="1300" spc="10">
                <a:latin typeface="ＭＳ Ｐゴシック"/>
                <a:cs typeface="ＭＳ Ｐゴシック"/>
              </a:rPr>
              <a:t>あり、</a:t>
            </a:r>
            <a:r>
              <a:rPr dirty="0" sz="1300" spc="15">
                <a:latin typeface="ＭＳ Ｐゴシック"/>
                <a:cs typeface="ＭＳ Ｐゴシック"/>
              </a:rPr>
              <a:t>受け手側の途上国も多大な努力が必要と </a:t>
            </a:r>
            <a:r>
              <a:rPr dirty="0" sz="1300" spc="15">
                <a:latin typeface="ＭＳ Ｐゴシック"/>
                <a:cs typeface="ＭＳ Ｐゴシック"/>
              </a:rPr>
              <a:t>されるこ</a:t>
            </a:r>
            <a:r>
              <a:rPr dirty="0" sz="1300" spc="15">
                <a:latin typeface="ＭＳ Ｐゴシック"/>
                <a:cs typeface="ＭＳ Ｐゴシック"/>
              </a:rPr>
              <a:t>と</a:t>
            </a:r>
            <a:r>
              <a:rPr dirty="0" sz="1300" spc="20">
                <a:latin typeface="ＭＳ Ｐゴシック"/>
                <a:cs typeface="ＭＳ Ｐゴシック"/>
              </a:rPr>
              <a:t>で</a:t>
            </a:r>
            <a:r>
              <a:rPr dirty="0" sz="1300" spc="15">
                <a:latin typeface="ＭＳ Ｐゴシック"/>
                <a:cs typeface="ＭＳ Ｐゴシック"/>
              </a:rPr>
              <a:t>、自立性の向上も図られ</a:t>
            </a:r>
            <a:r>
              <a:rPr dirty="0" sz="1300" spc="20">
                <a:latin typeface="ＭＳ Ｐゴシック"/>
                <a:cs typeface="ＭＳ Ｐゴシック"/>
              </a:rPr>
              <a:t>て</a:t>
            </a:r>
            <a:r>
              <a:rPr dirty="0" sz="1300" spc="15">
                <a:latin typeface="ＭＳ Ｐゴシック"/>
                <a:cs typeface="ＭＳ Ｐゴシック"/>
              </a:rPr>
              <a:t>います。</a:t>
            </a:r>
            <a:endParaRPr sz="1300">
              <a:latin typeface="ＭＳ Ｐゴシック"/>
              <a:cs typeface="ＭＳ Ｐゴシック"/>
            </a:endParaRPr>
          </a:p>
          <a:p>
            <a:pPr marL="12700" marR="15240" indent="111760">
              <a:lnSpc>
                <a:spcPct val="112200"/>
              </a:lnSpc>
              <a:spcBef>
                <a:spcPts val="310"/>
              </a:spcBef>
            </a:pPr>
            <a:r>
              <a:rPr dirty="0" sz="1300" spc="20">
                <a:latin typeface="ＭＳ Ｐゴシック"/>
                <a:cs typeface="ＭＳ Ｐゴシック"/>
              </a:rPr>
              <a:t>また</a:t>
            </a:r>
            <a:r>
              <a:rPr dirty="0" sz="1300" spc="15">
                <a:latin typeface="ＭＳ Ｐゴシック"/>
                <a:cs typeface="ＭＳ Ｐゴシック"/>
              </a:rPr>
              <a:t>、</a:t>
            </a:r>
            <a:r>
              <a:rPr dirty="0" sz="1300" spc="20">
                <a:latin typeface="ＭＳ Ｐゴシック"/>
                <a:cs typeface="ＭＳ Ｐゴシック"/>
              </a:rPr>
              <a:t>こ</a:t>
            </a:r>
            <a:r>
              <a:rPr dirty="0" sz="1300" spc="15">
                <a:latin typeface="ＭＳ Ｐゴシック"/>
                <a:cs typeface="ＭＳ Ｐゴシック"/>
              </a:rPr>
              <a:t>う</a:t>
            </a:r>
            <a:r>
              <a:rPr dirty="0" sz="1300" spc="10">
                <a:latin typeface="ＭＳ Ｐゴシック"/>
                <a:cs typeface="ＭＳ Ｐゴシック"/>
              </a:rPr>
              <a:t>し</a:t>
            </a:r>
            <a:r>
              <a:rPr dirty="0" sz="1300" spc="20">
                <a:latin typeface="ＭＳ Ｐゴシック"/>
                <a:cs typeface="ＭＳ Ｐゴシック"/>
              </a:rPr>
              <a:t>た</a:t>
            </a:r>
            <a:r>
              <a:rPr dirty="0" sz="1300" spc="15">
                <a:latin typeface="ＭＳ Ｐゴシック"/>
                <a:cs typeface="ＭＳ Ｐゴシック"/>
              </a:rPr>
              <a:t>拠点づく</a:t>
            </a:r>
            <a:r>
              <a:rPr dirty="0" sz="1300" spc="10">
                <a:latin typeface="ＭＳ Ｐゴシック"/>
                <a:cs typeface="ＭＳ Ｐゴシック"/>
              </a:rPr>
              <a:t>り</a:t>
            </a:r>
            <a:r>
              <a:rPr dirty="0" sz="1300" spc="15">
                <a:latin typeface="ＭＳ Ｐゴシック"/>
                <a:cs typeface="ＭＳ Ｐゴシック"/>
              </a:rPr>
              <a:t>による協力は</a:t>
            </a:r>
            <a:r>
              <a:rPr dirty="0" sz="1300" spc="10">
                <a:latin typeface="ＭＳ Ｐゴシック"/>
                <a:cs typeface="ＭＳ Ｐゴシック"/>
              </a:rPr>
              <a:t>、1990</a:t>
            </a:r>
            <a:r>
              <a:rPr dirty="0" sz="1300" spc="15">
                <a:latin typeface="ＭＳ Ｐゴシック"/>
                <a:cs typeface="ＭＳ Ｐゴシック"/>
              </a:rPr>
              <a:t>年以降</a:t>
            </a:r>
            <a:r>
              <a:rPr dirty="0" sz="1300" spc="10">
                <a:latin typeface="ＭＳ Ｐゴシック"/>
                <a:cs typeface="ＭＳ Ｐゴシック"/>
              </a:rPr>
              <a:t>、</a:t>
            </a:r>
            <a:r>
              <a:rPr dirty="0" sz="1300" spc="15">
                <a:latin typeface="ＭＳ Ｐゴシック"/>
                <a:cs typeface="ＭＳ Ｐゴシック"/>
              </a:rPr>
              <a:t>現 在までに</a:t>
            </a:r>
            <a:r>
              <a:rPr dirty="0" sz="1300" spc="10">
                <a:latin typeface="ＭＳ Ｐゴシック"/>
                <a:cs typeface="ＭＳ Ｐゴシック"/>
              </a:rPr>
              <a:t>タイ、イ</a:t>
            </a:r>
            <a:r>
              <a:rPr dirty="0" sz="1300" spc="15">
                <a:latin typeface="ＭＳ Ｐゴシック"/>
                <a:cs typeface="ＭＳ Ｐゴシック"/>
              </a:rPr>
              <a:t>ン</a:t>
            </a:r>
            <a:r>
              <a:rPr dirty="0" sz="1300" spc="10">
                <a:latin typeface="ＭＳ Ｐゴシック"/>
                <a:cs typeface="ＭＳ Ｐゴシック"/>
              </a:rPr>
              <a:t>ド</a:t>
            </a:r>
            <a:r>
              <a:rPr dirty="0" sz="1300" spc="15">
                <a:latin typeface="ＭＳ Ｐゴシック"/>
                <a:cs typeface="ＭＳ Ｐゴシック"/>
              </a:rPr>
              <a:t>ネ</a:t>
            </a:r>
            <a:r>
              <a:rPr dirty="0" sz="1300" spc="10">
                <a:latin typeface="ＭＳ Ｐゴシック"/>
                <a:cs typeface="ＭＳ Ｐゴシック"/>
              </a:rPr>
              <a:t>シ</a:t>
            </a:r>
            <a:r>
              <a:rPr dirty="0" sz="1300" spc="15">
                <a:latin typeface="ＭＳ Ｐゴシック"/>
                <a:cs typeface="ＭＳ Ｐゴシック"/>
              </a:rPr>
              <a:t>ア</a:t>
            </a:r>
            <a:r>
              <a:rPr dirty="0" sz="1300" spc="10">
                <a:latin typeface="ＭＳ Ｐゴシック"/>
                <a:cs typeface="ＭＳ Ｐゴシック"/>
              </a:rPr>
              <a:t>、チ</a:t>
            </a:r>
            <a:r>
              <a:rPr dirty="0" sz="1300" spc="15">
                <a:latin typeface="ＭＳ Ｐゴシック"/>
                <a:cs typeface="ＭＳ Ｐゴシック"/>
              </a:rPr>
              <a:t>リ</a:t>
            </a:r>
            <a:r>
              <a:rPr dirty="0" sz="1300" spc="10">
                <a:latin typeface="ＭＳ Ｐゴシック"/>
                <a:cs typeface="ＭＳ Ｐゴシック"/>
              </a:rPr>
              <a:t>、メキ</a:t>
            </a:r>
            <a:r>
              <a:rPr dirty="0" sz="1300" spc="15">
                <a:latin typeface="ＭＳ Ｐゴシック"/>
                <a:cs typeface="ＭＳ Ｐゴシック"/>
              </a:rPr>
              <a:t>シコ</a:t>
            </a:r>
            <a:r>
              <a:rPr dirty="0" sz="1300" spc="10">
                <a:latin typeface="ＭＳ Ｐゴシック"/>
                <a:cs typeface="ＭＳ Ｐゴシック"/>
              </a:rPr>
              <a:t>、</a:t>
            </a:r>
            <a:r>
              <a:rPr dirty="0" sz="1300" spc="15">
                <a:latin typeface="ＭＳ Ｐゴシック"/>
                <a:cs typeface="ＭＳ Ｐゴシック"/>
              </a:rPr>
              <a:t>エジプ</a:t>
            </a:r>
            <a:r>
              <a:rPr dirty="0" sz="1300" spc="10">
                <a:latin typeface="ＭＳ Ｐゴシック"/>
                <a:cs typeface="ＭＳ Ｐゴシック"/>
              </a:rPr>
              <a:t>ト</a:t>
            </a:r>
            <a:r>
              <a:rPr dirty="0" sz="1300" spc="15">
                <a:latin typeface="ＭＳ Ｐゴシック"/>
                <a:cs typeface="ＭＳ Ｐゴシック"/>
              </a:rPr>
              <a:t>でも 行われ</a:t>
            </a:r>
            <a:r>
              <a:rPr dirty="0" sz="1300" spc="20">
                <a:latin typeface="ＭＳ Ｐゴシック"/>
                <a:cs typeface="ＭＳ Ｐゴシック"/>
              </a:rPr>
              <a:t>て</a:t>
            </a:r>
            <a:r>
              <a:rPr dirty="0" sz="1300" spc="15">
                <a:latin typeface="ＭＳ Ｐゴシック"/>
                <a:cs typeface="ＭＳ Ｐゴシック"/>
              </a:rPr>
              <a:t>きま</a:t>
            </a:r>
            <a:r>
              <a:rPr dirty="0" sz="1300" spc="10">
                <a:latin typeface="ＭＳ Ｐゴシック"/>
                <a:cs typeface="ＭＳ Ｐゴシック"/>
              </a:rPr>
              <a:t>し</a:t>
            </a:r>
            <a:r>
              <a:rPr dirty="0" sz="1300" spc="20">
                <a:latin typeface="ＭＳ Ｐゴシック"/>
                <a:cs typeface="ＭＳ Ｐゴシック"/>
              </a:rPr>
              <a:t>た。</a:t>
            </a:r>
            <a:r>
              <a:rPr dirty="0" sz="1300" spc="15">
                <a:latin typeface="ＭＳ Ｐゴシック"/>
                <a:cs typeface="ＭＳ Ｐゴシック"/>
              </a:rPr>
              <a:t>今後は</a:t>
            </a:r>
            <a:r>
              <a:rPr dirty="0" sz="1300" spc="10">
                <a:latin typeface="ＭＳ Ｐゴシック"/>
                <a:cs typeface="ＭＳ Ｐゴシック"/>
              </a:rPr>
              <a:t>、</a:t>
            </a:r>
            <a:r>
              <a:rPr dirty="0" sz="1300" spc="15">
                <a:latin typeface="ＭＳ Ｐゴシック"/>
                <a:cs typeface="ＭＳ Ｐゴシック"/>
              </a:rPr>
              <a:t>対象をさらに広げて</a:t>
            </a:r>
            <a:r>
              <a:rPr dirty="0" sz="1300" spc="10">
                <a:latin typeface="ＭＳ Ｐゴシック"/>
                <a:cs typeface="ＭＳ Ｐゴシック"/>
              </a:rPr>
              <a:t>、</a:t>
            </a:r>
            <a:r>
              <a:rPr dirty="0" sz="1300" spc="15">
                <a:latin typeface="ＭＳ Ｐゴシック"/>
                <a:cs typeface="ＭＳ Ｐゴシック"/>
              </a:rPr>
              <a:t>現在協 力</a:t>
            </a:r>
            <a:r>
              <a:rPr dirty="0" sz="1300" spc="10">
                <a:latin typeface="ＭＳ Ｐゴシック"/>
                <a:cs typeface="ＭＳ Ｐゴシック"/>
              </a:rPr>
              <a:t>を</a:t>
            </a:r>
            <a:r>
              <a:rPr dirty="0" sz="1300" spc="15">
                <a:latin typeface="ＭＳ Ｐゴシック"/>
                <a:cs typeface="ＭＳ Ｐゴシック"/>
              </a:rPr>
              <a:t>実施しているセンタ</a:t>
            </a:r>
            <a:r>
              <a:rPr dirty="0" sz="1300" spc="10">
                <a:latin typeface="ＭＳ Ｐゴシック"/>
                <a:cs typeface="ＭＳ Ｐゴシック"/>
              </a:rPr>
              <a:t>ー</a:t>
            </a:r>
            <a:r>
              <a:rPr dirty="0" sz="1300" spc="15">
                <a:latin typeface="ＭＳ Ｐゴシック"/>
                <a:cs typeface="ＭＳ Ｐゴシック"/>
              </a:rPr>
              <a:t>において当該国と協力の上</a:t>
            </a:r>
            <a:r>
              <a:rPr dirty="0" sz="1300" spc="10">
                <a:latin typeface="ＭＳ Ｐゴシック"/>
                <a:cs typeface="ＭＳ Ｐゴシック"/>
              </a:rPr>
              <a:t>、 </a:t>
            </a:r>
            <a:r>
              <a:rPr dirty="0" sz="1300" spc="15">
                <a:latin typeface="ＭＳ Ｐゴシック"/>
                <a:cs typeface="ＭＳ Ｐゴシック"/>
              </a:rPr>
              <a:t>周辺諸国に対する環境分野の研修拠点とし</a:t>
            </a:r>
            <a:r>
              <a:rPr dirty="0" sz="1300" spc="20">
                <a:latin typeface="ＭＳ Ｐゴシック"/>
                <a:cs typeface="ＭＳ Ｐゴシック"/>
              </a:rPr>
              <a:t>て</a:t>
            </a:r>
            <a:r>
              <a:rPr dirty="0" sz="1300" spc="15">
                <a:latin typeface="ＭＳ Ｐゴシック"/>
                <a:cs typeface="ＭＳ Ｐゴシック"/>
              </a:rPr>
              <a:t>の機能を </a:t>
            </a:r>
            <a:r>
              <a:rPr dirty="0" sz="1300" spc="15">
                <a:latin typeface="ＭＳ Ｐゴシック"/>
                <a:cs typeface="ＭＳ Ｐゴシック"/>
              </a:rPr>
              <a:t>強化する</a:t>
            </a:r>
            <a:r>
              <a:rPr dirty="0" sz="1300" spc="25">
                <a:latin typeface="ＭＳ Ｐゴシック"/>
                <a:cs typeface="ＭＳ Ｐゴシック"/>
              </a:rPr>
              <a:t>こ</a:t>
            </a:r>
            <a:r>
              <a:rPr dirty="0" sz="1300" spc="15">
                <a:latin typeface="ＭＳ Ｐゴシック"/>
                <a:cs typeface="ＭＳ Ｐゴシック"/>
              </a:rPr>
              <a:t>とも期待</a:t>
            </a:r>
            <a:r>
              <a:rPr dirty="0" sz="1300" spc="15">
                <a:latin typeface="ＭＳ Ｐゴシック"/>
                <a:cs typeface="ＭＳ Ｐゴシック"/>
              </a:rPr>
              <a:t>さ</a:t>
            </a:r>
            <a:r>
              <a:rPr dirty="0" sz="1300" spc="20">
                <a:latin typeface="ＭＳ Ｐゴシック"/>
                <a:cs typeface="ＭＳ Ｐゴシック"/>
              </a:rPr>
              <a:t>れ</a:t>
            </a:r>
            <a:r>
              <a:rPr dirty="0" sz="1300" spc="20">
                <a:latin typeface="ＭＳ Ｐゴシック"/>
                <a:cs typeface="ＭＳ Ｐゴシック"/>
              </a:rPr>
              <a:t>てい</a:t>
            </a:r>
            <a:r>
              <a:rPr dirty="0" sz="1300" spc="15">
                <a:latin typeface="ＭＳ Ｐゴシック"/>
                <a:cs typeface="ＭＳ Ｐゴシック"/>
              </a:rPr>
              <a:t>ます。</a:t>
            </a:r>
            <a:endParaRPr sz="1300">
              <a:latin typeface="ＭＳ Ｐゴシック"/>
              <a:cs typeface="ＭＳ Ｐゴシック"/>
            </a:endParaRPr>
          </a:p>
        </p:txBody>
      </p:sp>
      <p:sp>
        <p:nvSpPr>
          <p:cNvPr id="11" name="object 11"/>
          <p:cNvSpPr/>
          <p:nvPr/>
        </p:nvSpPr>
        <p:spPr>
          <a:xfrm>
            <a:off x="595763" y="5223509"/>
            <a:ext cx="2538221" cy="1925573"/>
          </a:xfrm>
          <a:prstGeom prst="rect">
            <a:avLst/>
          </a:prstGeom>
          <a:blipFill>
            <a:blip r:embed="rId2" cstate="print"/>
            <a:stretch>
              <a:fillRect/>
            </a:stretch>
          </a:blipFill>
        </p:spPr>
        <p:txBody>
          <a:bodyPr wrap="square" lIns="0" tIns="0" rIns="0" bIns="0" rtlCol="0"/>
          <a:lstStyle/>
          <a:p/>
        </p:txBody>
      </p:sp>
      <p:sp>
        <p:nvSpPr>
          <p:cNvPr id="12" name="object 12"/>
          <p:cNvSpPr/>
          <p:nvPr/>
        </p:nvSpPr>
        <p:spPr>
          <a:xfrm>
            <a:off x="5595245" y="4491989"/>
            <a:ext cx="3097914" cy="2321051"/>
          </a:xfrm>
          <a:prstGeom prst="rect">
            <a:avLst/>
          </a:prstGeom>
          <a:blipFill>
            <a:blip r:embed="rId3" cstate="print"/>
            <a:stretch>
              <a:fillRect/>
            </a:stretch>
          </a:blipFill>
        </p:spPr>
        <p:txBody>
          <a:bodyPr wrap="square" lIns="0" tIns="0" rIns="0" bIns="0" rtlCol="0"/>
          <a:lstStyle/>
          <a:p/>
        </p:txBody>
      </p:sp>
      <p:sp>
        <p:nvSpPr>
          <p:cNvPr id="13" name="object 13"/>
          <p:cNvSpPr txBox="1"/>
          <p:nvPr/>
        </p:nvSpPr>
        <p:spPr>
          <a:xfrm>
            <a:off x="9649593" y="7208804"/>
            <a:ext cx="177165" cy="304800"/>
          </a:xfrm>
          <a:prstGeom prst="rect">
            <a:avLst/>
          </a:prstGeom>
        </p:spPr>
        <p:txBody>
          <a:bodyPr wrap="square" lIns="0" tIns="0" rIns="0" bIns="0" rtlCol="0" vert="horz">
            <a:spAutoFit/>
          </a:bodyPr>
          <a:lstStyle/>
          <a:p>
            <a:pPr marL="25400">
              <a:lnSpc>
                <a:spcPts val="2260"/>
              </a:lnSpc>
            </a:pPr>
            <a:fld id="{81D60167-4931-47E6-BA6A-407CBD079E47}" type="slidenum">
              <a:rPr dirty="0" sz="1950" spc="15">
                <a:latin typeface="Times New Roman"/>
                <a:cs typeface="Times New Roman"/>
              </a:rPr>
              <a:t>7</a:t>
            </a:fld>
            <a:endParaRPr sz="195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21271" y="7304531"/>
            <a:ext cx="9152890" cy="0"/>
          </a:xfrm>
          <a:custGeom>
            <a:avLst/>
            <a:gdLst/>
            <a:ahLst/>
            <a:cxnLst/>
            <a:rect l="l" t="t" r="r" b="b"/>
            <a:pathLst>
              <a:path w="9152890" h="0">
                <a:moveTo>
                  <a:pt x="0" y="0"/>
                </a:moveTo>
                <a:lnTo>
                  <a:pt x="9152382" y="0"/>
                </a:lnTo>
              </a:path>
            </a:pathLst>
          </a:custGeom>
          <a:ln w="62979">
            <a:solidFill>
              <a:srgbClr val="2894FF"/>
            </a:solidFill>
          </a:ln>
        </p:spPr>
        <p:txBody>
          <a:bodyPr wrap="square" lIns="0" tIns="0" rIns="0" bIns="0" rtlCol="0"/>
          <a:lstStyle/>
          <a:p/>
        </p:txBody>
      </p:sp>
      <p:sp>
        <p:nvSpPr>
          <p:cNvPr id="3" name="object 3"/>
          <p:cNvSpPr txBox="1"/>
          <p:nvPr/>
        </p:nvSpPr>
        <p:spPr>
          <a:xfrm>
            <a:off x="509911" y="1150873"/>
            <a:ext cx="2883535" cy="790575"/>
          </a:xfrm>
          <a:prstGeom prst="rect">
            <a:avLst/>
          </a:prstGeom>
        </p:spPr>
        <p:txBody>
          <a:bodyPr wrap="square" lIns="0" tIns="0" rIns="0" bIns="0" rtlCol="0" vert="horz">
            <a:spAutoFit/>
          </a:bodyPr>
          <a:lstStyle/>
          <a:p>
            <a:pPr marL="12700">
              <a:lnSpc>
                <a:spcPct val="100000"/>
              </a:lnSpc>
            </a:pPr>
            <a:r>
              <a:rPr dirty="0" sz="1750" spc="5" u="sng">
                <a:solidFill>
                  <a:srgbClr val="4A3BD4"/>
                </a:solidFill>
                <a:latin typeface="ＭＳ Ｐゴシック"/>
                <a:cs typeface="ＭＳ Ｐゴシック"/>
              </a:rPr>
              <a:t>地方村落給水計画（セネガル）</a:t>
            </a:r>
            <a:endParaRPr sz="1750">
              <a:latin typeface="ＭＳ Ｐゴシック"/>
              <a:cs typeface="ＭＳ Ｐゴシック"/>
            </a:endParaRPr>
          </a:p>
          <a:p>
            <a:pPr marL="12700">
              <a:lnSpc>
                <a:spcPct val="100000"/>
              </a:lnSpc>
              <a:spcBef>
                <a:spcPts val="315"/>
              </a:spcBef>
            </a:pPr>
            <a:r>
              <a:rPr dirty="0" sz="1300" spc="20">
                <a:latin typeface="ＭＳ Ｐゴシック"/>
                <a:cs typeface="ＭＳ Ｐゴシック"/>
              </a:rPr>
              <a:t>無償資金協力</a:t>
            </a:r>
            <a:endParaRPr sz="1300">
              <a:latin typeface="ＭＳ Ｐゴシック"/>
              <a:cs typeface="ＭＳ Ｐゴシック"/>
            </a:endParaRPr>
          </a:p>
          <a:p>
            <a:pPr marL="12700">
              <a:lnSpc>
                <a:spcPct val="100000"/>
              </a:lnSpc>
              <a:spcBef>
                <a:spcPts val="375"/>
              </a:spcBef>
            </a:pPr>
            <a:r>
              <a:rPr dirty="0" sz="1550" spc="-10">
                <a:solidFill>
                  <a:srgbClr val="3363FF"/>
                </a:solidFill>
                <a:latin typeface="ＭＳ Ｐゴシック"/>
                <a:cs typeface="ＭＳ Ｐゴシック"/>
              </a:rPr>
              <a:t>安全な飲料水供給への協力</a:t>
            </a:r>
            <a:endParaRPr sz="1550">
              <a:latin typeface="ＭＳ Ｐゴシック"/>
              <a:cs typeface="ＭＳ Ｐゴシック"/>
            </a:endParaRPr>
          </a:p>
        </p:txBody>
      </p:sp>
      <p:sp>
        <p:nvSpPr>
          <p:cNvPr id="4" name="object 4"/>
          <p:cNvSpPr txBox="1"/>
          <p:nvPr/>
        </p:nvSpPr>
        <p:spPr>
          <a:xfrm>
            <a:off x="509911" y="1976333"/>
            <a:ext cx="3990975" cy="2487295"/>
          </a:xfrm>
          <a:prstGeom prst="rect">
            <a:avLst/>
          </a:prstGeom>
        </p:spPr>
        <p:txBody>
          <a:bodyPr wrap="square" lIns="0" tIns="0" rIns="0" bIns="0" rtlCol="0" vert="horz">
            <a:spAutoFit/>
          </a:bodyPr>
          <a:lstStyle/>
          <a:p>
            <a:pPr marL="12700" marR="5080" indent="111760">
              <a:lnSpc>
                <a:spcPct val="112200"/>
              </a:lnSpc>
            </a:pPr>
            <a:r>
              <a:rPr dirty="0" sz="1300" spc="10">
                <a:latin typeface="ＭＳ Ｐゴシック"/>
                <a:cs typeface="ＭＳ Ｐゴシック"/>
              </a:rPr>
              <a:t>セ</a:t>
            </a:r>
            <a:r>
              <a:rPr dirty="0" sz="1300" spc="15">
                <a:latin typeface="ＭＳ Ｐゴシック"/>
                <a:cs typeface="ＭＳ Ｐゴシック"/>
              </a:rPr>
              <a:t>ネ</a:t>
            </a:r>
            <a:r>
              <a:rPr dirty="0" sz="1300" spc="20">
                <a:latin typeface="ＭＳ Ｐゴシック"/>
                <a:cs typeface="ＭＳ Ｐゴシック"/>
              </a:rPr>
              <a:t>ガ</a:t>
            </a:r>
            <a:r>
              <a:rPr dirty="0" sz="1300" spc="15">
                <a:latin typeface="ＭＳ Ｐゴシック"/>
                <a:cs typeface="ＭＳ Ｐゴシック"/>
              </a:rPr>
              <a:t>ルはサハラ砂漠の西南に位置し</a:t>
            </a:r>
            <a:r>
              <a:rPr dirty="0" sz="1300" spc="10">
                <a:latin typeface="ＭＳ Ｐゴシック"/>
                <a:cs typeface="ＭＳ Ｐゴシック"/>
              </a:rPr>
              <a:t>、</a:t>
            </a:r>
            <a:r>
              <a:rPr dirty="0" sz="1300" spc="15">
                <a:latin typeface="ＭＳ Ｐゴシック"/>
                <a:cs typeface="ＭＳ Ｐゴシック"/>
              </a:rPr>
              <a:t>国土の砂漠化 が進行</a:t>
            </a:r>
            <a:r>
              <a:rPr dirty="0" sz="1300" spc="20">
                <a:latin typeface="ＭＳ Ｐゴシック"/>
                <a:cs typeface="ＭＳ Ｐゴシック"/>
              </a:rPr>
              <a:t>して</a:t>
            </a:r>
            <a:r>
              <a:rPr dirty="0" sz="1300" spc="15">
                <a:latin typeface="ＭＳ Ｐゴシック"/>
                <a:cs typeface="ＭＳ Ｐゴシック"/>
              </a:rPr>
              <a:t>いる乾燥地帯</a:t>
            </a:r>
            <a:r>
              <a:rPr dirty="0" sz="1300" spc="20">
                <a:latin typeface="ＭＳ Ｐゴシック"/>
                <a:cs typeface="ＭＳ Ｐゴシック"/>
              </a:rPr>
              <a:t>で</a:t>
            </a:r>
            <a:r>
              <a:rPr dirty="0" sz="1300" spc="10">
                <a:latin typeface="ＭＳ Ｐゴシック"/>
                <a:cs typeface="ＭＳ Ｐゴシック"/>
              </a:rPr>
              <a:t>す。</a:t>
            </a:r>
            <a:r>
              <a:rPr dirty="0" sz="1300" spc="20">
                <a:latin typeface="ＭＳ Ｐゴシック"/>
                <a:cs typeface="ＭＳ Ｐゴシック"/>
              </a:rPr>
              <a:t>地方住民は不衛生</a:t>
            </a:r>
            <a:r>
              <a:rPr dirty="0" sz="1300" spc="15">
                <a:latin typeface="ＭＳ Ｐゴシック"/>
                <a:cs typeface="ＭＳ Ｐゴシック"/>
              </a:rPr>
              <a:t>な</a:t>
            </a:r>
            <a:r>
              <a:rPr dirty="0" sz="1300" spc="20">
                <a:latin typeface="ＭＳ Ｐゴシック"/>
                <a:cs typeface="ＭＳ Ｐゴシック"/>
              </a:rPr>
              <a:t>浅 </a:t>
            </a:r>
            <a:r>
              <a:rPr dirty="0" sz="1300" spc="15">
                <a:latin typeface="ＭＳ Ｐゴシック"/>
                <a:cs typeface="ＭＳ Ｐゴシック"/>
              </a:rPr>
              <a:t>井戸</a:t>
            </a:r>
            <a:r>
              <a:rPr dirty="0" sz="1300" spc="10">
                <a:latin typeface="ＭＳ Ｐゴシック"/>
                <a:cs typeface="ＭＳ Ｐゴシック"/>
              </a:rPr>
              <a:t>を</a:t>
            </a:r>
            <a:r>
              <a:rPr dirty="0" sz="1300" spc="15">
                <a:latin typeface="ＭＳ Ｐゴシック"/>
                <a:cs typeface="ＭＳ Ｐゴシック"/>
              </a:rPr>
              <a:t>水源としているばか</a:t>
            </a:r>
            <a:r>
              <a:rPr dirty="0" sz="1300" spc="10">
                <a:latin typeface="ＭＳ Ｐゴシック"/>
                <a:cs typeface="ＭＳ Ｐゴシック"/>
              </a:rPr>
              <a:t>り</a:t>
            </a:r>
            <a:r>
              <a:rPr dirty="0" sz="1300" spc="15">
                <a:latin typeface="ＭＳ Ｐゴシック"/>
                <a:cs typeface="ＭＳ Ｐゴシック"/>
              </a:rPr>
              <a:t>でな</a:t>
            </a:r>
            <a:r>
              <a:rPr dirty="0" sz="1300" spc="10">
                <a:latin typeface="ＭＳ Ｐゴシック"/>
                <a:cs typeface="ＭＳ Ｐゴシック"/>
              </a:rPr>
              <a:t>く、</a:t>
            </a:r>
            <a:r>
              <a:rPr dirty="0" sz="1300" spc="15">
                <a:latin typeface="ＭＳ Ｐゴシック"/>
                <a:cs typeface="ＭＳ Ｐゴシック"/>
              </a:rPr>
              <a:t>井戸水</a:t>
            </a:r>
            <a:r>
              <a:rPr dirty="0" sz="1300" spc="10">
                <a:latin typeface="ＭＳ Ｐゴシック"/>
                <a:cs typeface="ＭＳ Ｐゴシック"/>
              </a:rPr>
              <a:t>を</a:t>
            </a:r>
            <a:r>
              <a:rPr dirty="0" sz="1300" spc="20">
                <a:latin typeface="ＭＳ Ｐゴシック"/>
                <a:cs typeface="ＭＳ Ｐゴシック"/>
              </a:rPr>
              <a:t>手</a:t>
            </a:r>
            <a:r>
              <a:rPr dirty="0" sz="1300" spc="15">
                <a:latin typeface="ＭＳ Ｐゴシック"/>
                <a:cs typeface="ＭＳ Ｐゴシック"/>
              </a:rPr>
              <a:t>汲みに 頼っ</a:t>
            </a:r>
            <a:r>
              <a:rPr dirty="0" sz="1300" spc="20">
                <a:latin typeface="ＭＳ Ｐゴシック"/>
                <a:cs typeface="ＭＳ Ｐゴシック"/>
              </a:rPr>
              <a:t>て</a:t>
            </a:r>
            <a:r>
              <a:rPr dirty="0" sz="1300" spc="15">
                <a:latin typeface="ＭＳ Ｐゴシック"/>
                <a:cs typeface="ＭＳ Ｐゴシック"/>
              </a:rPr>
              <a:t>いるため常に重労働を強いられ</a:t>
            </a:r>
            <a:r>
              <a:rPr dirty="0" sz="1300" spc="20">
                <a:latin typeface="ＭＳ Ｐゴシック"/>
                <a:cs typeface="ＭＳ Ｐゴシック"/>
              </a:rPr>
              <a:t>てい</a:t>
            </a:r>
            <a:r>
              <a:rPr dirty="0" sz="1300" spc="15">
                <a:latin typeface="ＭＳ Ｐゴシック"/>
                <a:cs typeface="ＭＳ Ｐゴシック"/>
              </a:rPr>
              <a:t>ます</a:t>
            </a:r>
            <a:r>
              <a:rPr dirty="0" sz="1300" spc="10">
                <a:latin typeface="ＭＳ Ｐゴシック"/>
                <a:cs typeface="ＭＳ Ｐゴシック"/>
              </a:rPr>
              <a:t>。</a:t>
            </a:r>
            <a:r>
              <a:rPr dirty="0" sz="1300" spc="15">
                <a:latin typeface="ＭＳ Ｐゴシック"/>
                <a:cs typeface="ＭＳ Ｐゴシック"/>
              </a:rPr>
              <a:t>こう</a:t>
            </a:r>
            <a:r>
              <a:rPr dirty="0" sz="1300" spc="10">
                <a:latin typeface="ＭＳ Ｐゴシック"/>
                <a:cs typeface="ＭＳ Ｐゴシック"/>
              </a:rPr>
              <a:t>し</a:t>
            </a:r>
            <a:r>
              <a:rPr dirty="0" sz="1300" spc="15">
                <a:latin typeface="ＭＳ Ｐゴシック"/>
                <a:cs typeface="ＭＳ Ｐゴシック"/>
              </a:rPr>
              <a:t>た 中</a:t>
            </a:r>
            <a:r>
              <a:rPr dirty="0" sz="1300" spc="10">
                <a:latin typeface="ＭＳ Ｐゴシック"/>
                <a:cs typeface="ＭＳ Ｐゴシック"/>
              </a:rPr>
              <a:t>、</a:t>
            </a:r>
            <a:r>
              <a:rPr dirty="0" sz="1300" spc="15">
                <a:latin typeface="ＭＳ Ｐゴシック"/>
                <a:cs typeface="ＭＳ Ｐゴシック"/>
              </a:rPr>
              <a:t>セ</a:t>
            </a:r>
            <a:r>
              <a:rPr dirty="0" sz="1300" spc="20">
                <a:latin typeface="ＭＳ Ｐゴシック"/>
                <a:cs typeface="ＭＳ Ｐゴシック"/>
              </a:rPr>
              <a:t>ネガル政府は地方村落の給水施設の整備</a:t>
            </a:r>
            <a:r>
              <a:rPr dirty="0" sz="1300" spc="15">
                <a:latin typeface="ＭＳ Ｐゴシック"/>
                <a:cs typeface="ＭＳ Ｐゴシック"/>
              </a:rPr>
              <a:t>を</a:t>
            </a:r>
            <a:r>
              <a:rPr dirty="0" sz="1300" spc="20">
                <a:latin typeface="ＭＳ Ｐゴシック"/>
                <a:cs typeface="ＭＳ Ｐゴシック"/>
              </a:rPr>
              <a:t>進</a:t>
            </a:r>
            <a:r>
              <a:rPr dirty="0" sz="1300" spc="15">
                <a:latin typeface="ＭＳ Ｐゴシック"/>
                <a:cs typeface="ＭＳ Ｐゴシック"/>
              </a:rPr>
              <a:t>め </a:t>
            </a:r>
            <a:r>
              <a:rPr dirty="0" sz="1300" spc="15">
                <a:latin typeface="ＭＳ Ｐゴシック"/>
                <a:cs typeface="ＭＳ Ｐゴシック"/>
              </a:rPr>
              <a:t>て</a:t>
            </a:r>
            <a:r>
              <a:rPr dirty="0" sz="1300" spc="20">
                <a:latin typeface="ＭＳ Ｐゴシック"/>
                <a:cs typeface="ＭＳ Ｐゴシック"/>
              </a:rPr>
              <a:t>き</a:t>
            </a:r>
            <a:r>
              <a:rPr dirty="0" sz="1300" spc="15">
                <a:latin typeface="ＭＳ Ｐゴシック"/>
                <a:cs typeface="ＭＳ Ｐゴシック"/>
              </a:rPr>
              <a:t>まし</a:t>
            </a:r>
            <a:r>
              <a:rPr dirty="0" sz="1300" spc="25">
                <a:latin typeface="ＭＳ Ｐゴシック"/>
                <a:cs typeface="ＭＳ Ｐゴシック"/>
              </a:rPr>
              <a:t>た</a:t>
            </a:r>
            <a:r>
              <a:rPr dirty="0" sz="1300" spc="20">
                <a:latin typeface="ＭＳ Ｐゴシック"/>
                <a:cs typeface="ＭＳ Ｐゴシック"/>
              </a:rPr>
              <a:t>が</a:t>
            </a:r>
            <a:r>
              <a:rPr dirty="0" sz="1300" spc="15">
                <a:latin typeface="ＭＳ Ｐゴシック"/>
                <a:cs typeface="ＭＳ Ｐゴシック"/>
              </a:rPr>
              <a:t>、十分対応で</a:t>
            </a:r>
            <a:r>
              <a:rPr dirty="0" sz="1300" spc="20">
                <a:latin typeface="ＭＳ Ｐゴシック"/>
                <a:cs typeface="ＭＳ Ｐゴシック"/>
              </a:rPr>
              <a:t>き</a:t>
            </a:r>
            <a:r>
              <a:rPr dirty="0" sz="1300" spc="20">
                <a:latin typeface="ＭＳ Ｐゴシック"/>
                <a:cs typeface="ＭＳ Ｐゴシック"/>
              </a:rPr>
              <a:t>て</a:t>
            </a:r>
            <a:r>
              <a:rPr dirty="0" sz="1300" spc="15">
                <a:latin typeface="ＭＳ Ｐゴシック"/>
                <a:cs typeface="ＭＳ Ｐゴシック"/>
              </a:rPr>
              <a:t>い</a:t>
            </a:r>
            <a:r>
              <a:rPr dirty="0" sz="1300" spc="20">
                <a:latin typeface="ＭＳ Ｐゴシック"/>
                <a:cs typeface="ＭＳ Ｐゴシック"/>
              </a:rPr>
              <a:t>な</a:t>
            </a:r>
            <a:r>
              <a:rPr dirty="0" sz="1300" spc="15">
                <a:latin typeface="ＭＳ Ｐゴシック"/>
                <a:cs typeface="ＭＳ Ｐゴシック"/>
              </a:rPr>
              <a:t>い状況にありまし</a:t>
            </a:r>
            <a:r>
              <a:rPr dirty="0" sz="1300" spc="20">
                <a:latin typeface="ＭＳ Ｐゴシック"/>
                <a:cs typeface="ＭＳ Ｐゴシック"/>
              </a:rPr>
              <a:t>た</a:t>
            </a:r>
            <a:r>
              <a:rPr dirty="0" sz="1300" spc="10">
                <a:latin typeface="ＭＳ Ｐゴシック"/>
                <a:cs typeface="ＭＳ Ｐゴシック"/>
              </a:rPr>
              <a:t>。</a:t>
            </a:r>
            <a:endParaRPr sz="1300">
              <a:latin typeface="ＭＳ Ｐゴシック"/>
              <a:cs typeface="ＭＳ Ｐゴシック"/>
            </a:endParaRPr>
          </a:p>
          <a:p>
            <a:pPr marL="12700" marR="43815" indent="111760">
              <a:lnSpc>
                <a:spcPct val="112100"/>
              </a:lnSpc>
              <a:spcBef>
                <a:spcPts val="315"/>
              </a:spcBef>
            </a:pPr>
            <a:r>
              <a:rPr dirty="0" sz="1300" spc="20">
                <a:latin typeface="ＭＳ Ｐゴシック"/>
                <a:cs typeface="ＭＳ Ｐゴシック"/>
              </a:rPr>
              <a:t>そ</a:t>
            </a:r>
            <a:r>
              <a:rPr dirty="0" sz="1300" spc="15">
                <a:latin typeface="ＭＳ Ｐゴシック"/>
                <a:cs typeface="ＭＳ Ｐゴシック"/>
              </a:rPr>
              <a:t>こ</a:t>
            </a:r>
            <a:r>
              <a:rPr dirty="0" sz="1300" spc="20">
                <a:latin typeface="ＭＳ Ｐゴシック"/>
                <a:cs typeface="ＭＳ Ｐゴシック"/>
              </a:rPr>
              <a:t>で</a:t>
            </a:r>
            <a:r>
              <a:rPr dirty="0" sz="1300" spc="10">
                <a:latin typeface="ＭＳ Ｐゴシック"/>
                <a:cs typeface="ＭＳ Ｐゴシック"/>
              </a:rPr>
              <a:t>「</a:t>
            </a:r>
            <a:r>
              <a:rPr dirty="0" sz="1300" spc="20">
                <a:latin typeface="ＭＳ Ｐゴシック"/>
                <a:cs typeface="ＭＳ Ｐゴシック"/>
              </a:rPr>
              <a:t>地方村落給水計画</a:t>
            </a:r>
            <a:r>
              <a:rPr dirty="0" sz="1300" spc="10">
                <a:latin typeface="ＭＳ Ｐゴシック"/>
                <a:cs typeface="ＭＳ Ｐゴシック"/>
              </a:rPr>
              <a:t>」</a:t>
            </a:r>
            <a:r>
              <a:rPr dirty="0" sz="1300" spc="20">
                <a:latin typeface="ＭＳ Ｐゴシック"/>
                <a:cs typeface="ＭＳ Ｐゴシック"/>
              </a:rPr>
              <a:t>が策定さ</a:t>
            </a:r>
            <a:r>
              <a:rPr dirty="0" sz="1300" spc="25">
                <a:latin typeface="ＭＳ Ｐゴシック"/>
                <a:cs typeface="ＭＳ Ｐゴシック"/>
              </a:rPr>
              <a:t>れ</a:t>
            </a:r>
            <a:r>
              <a:rPr dirty="0" sz="1300" spc="15">
                <a:latin typeface="ＭＳ Ｐゴシック"/>
                <a:cs typeface="ＭＳ Ｐゴシック"/>
              </a:rPr>
              <a:t>ま</a:t>
            </a:r>
            <a:r>
              <a:rPr dirty="0" sz="1300" spc="10">
                <a:latin typeface="ＭＳ Ｐゴシック"/>
                <a:cs typeface="ＭＳ Ｐゴシック"/>
              </a:rPr>
              <a:t>し</a:t>
            </a:r>
            <a:r>
              <a:rPr dirty="0" sz="1300" spc="20">
                <a:latin typeface="ＭＳ Ｐゴシック"/>
                <a:cs typeface="ＭＳ Ｐゴシック"/>
              </a:rPr>
              <a:t>た。本計画 </a:t>
            </a:r>
            <a:r>
              <a:rPr dirty="0" sz="1300" spc="15">
                <a:latin typeface="ＭＳ Ｐゴシック"/>
                <a:cs typeface="ＭＳ Ｐゴシック"/>
              </a:rPr>
              <a:t>によ</a:t>
            </a:r>
            <a:r>
              <a:rPr dirty="0" sz="1300" spc="10">
                <a:latin typeface="ＭＳ Ｐゴシック"/>
                <a:cs typeface="ＭＳ Ｐゴシック"/>
              </a:rPr>
              <a:t>り、14</a:t>
            </a:r>
            <a:r>
              <a:rPr dirty="0" sz="1300" spc="15">
                <a:latin typeface="ＭＳ Ｐゴシック"/>
                <a:cs typeface="ＭＳ Ｐゴシック"/>
              </a:rPr>
              <a:t>村落において深井戸給水施設が建設され</a:t>
            </a:r>
            <a:r>
              <a:rPr dirty="0" sz="1300" spc="10">
                <a:latin typeface="ＭＳ Ｐゴシック"/>
                <a:cs typeface="ＭＳ Ｐゴシック"/>
              </a:rPr>
              <a:t>、</a:t>
            </a:r>
            <a:r>
              <a:rPr dirty="0" sz="1300" spc="15">
                <a:latin typeface="ＭＳ Ｐゴシック"/>
                <a:cs typeface="ＭＳ Ｐゴシック"/>
              </a:rPr>
              <a:t>住 民の生活</a:t>
            </a:r>
            <a:r>
              <a:rPr dirty="0" sz="1300" spc="10">
                <a:latin typeface="ＭＳ Ｐゴシック"/>
                <a:cs typeface="ＭＳ Ｐゴシック"/>
              </a:rPr>
              <a:t>・</a:t>
            </a:r>
            <a:r>
              <a:rPr dirty="0" sz="1300" spc="15">
                <a:latin typeface="ＭＳ Ｐゴシック"/>
                <a:cs typeface="ＭＳ Ｐゴシック"/>
              </a:rPr>
              <a:t>衛生環境の改善が期待され</a:t>
            </a:r>
            <a:r>
              <a:rPr dirty="0" sz="1300" spc="20">
                <a:latin typeface="ＭＳ Ｐゴシック"/>
                <a:cs typeface="ＭＳ Ｐゴシック"/>
              </a:rPr>
              <a:t>てい</a:t>
            </a:r>
            <a:r>
              <a:rPr dirty="0" sz="1300" spc="15">
                <a:latin typeface="ＭＳ Ｐゴシック"/>
                <a:cs typeface="ＭＳ Ｐゴシック"/>
              </a:rPr>
              <a:t>ます</a:t>
            </a:r>
            <a:r>
              <a:rPr dirty="0" sz="1300" spc="10">
                <a:latin typeface="ＭＳ Ｐゴシック"/>
                <a:cs typeface="ＭＳ Ｐゴシック"/>
              </a:rPr>
              <a:t>。</a:t>
            </a:r>
            <a:r>
              <a:rPr dirty="0" sz="1300" spc="15">
                <a:latin typeface="ＭＳ Ｐゴシック"/>
                <a:cs typeface="ＭＳ Ｐゴシック"/>
              </a:rPr>
              <a:t>ま</a:t>
            </a:r>
            <a:r>
              <a:rPr dirty="0" sz="1300" spc="20">
                <a:latin typeface="ＭＳ Ｐゴシック"/>
                <a:cs typeface="ＭＳ Ｐゴシック"/>
              </a:rPr>
              <a:t>た</a:t>
            </a:r>
            <a:r>
              <a:rPr dirty="0" sz="1300" spc="10">
                <a:latin typeface="ＭＳ Ｐゴシック"/>
                <a:cs typeface="ＭＳ Ｐゴシック"/>
              </a:rPr>
              <a:t>、 </a:t>
            </a:r>
            <a:r>
              <a:rPr dirty="0" sz="1300" spc="15">
                <a:latin typeface="ＭＳ Ｐゴシック"/>
                <a:cs typeface="ＭＳ Ｐゴシック"/>
              </a:rPr>
              <a:t>これまでに我が国は</a:t>
            </a:r>
            <a:r>
              <a:rPr dirty="0" sz="1300" spc="5">
                <a:latin typeface="ＭＳ Ｐゴシック"/>
                <a:cs typeface="ＭＳ Ｐゴシック"/>
              </a:rPr>
              <a:t>1979</a:t>
            </a:r>
            <a:r>
              <a:rPr dirty="0" sz="1300" spc="15">
                <a:latin typeface="ＭＳ Ｐゴシック"/>
                <a:cs typeface="ＭＳ Ｐゴシック"/>
              </a:rPr>
              <a:t>年から</a:t>
            </a:r>
            <a:r>
              <a:rPr dirty="0" sz="1300" spc="5">
                <a:latin typeface="ＭＳ Ｐゴシック"/>
                <a:cs typeface="ＭＳ Ｐゴシック"/>
              </a:rPr>
              <a:t>10</a:t>
            </a:r>
            <a:r>
              <a:rPr dirty="0" sz="1300" spc="15">
                <a:latin typeface="ＭＳ Ｐゴシック"/>
                <a:cs typeface="ＭＳ Ｐゴシック"/>
              </a:rPr>
              <a:t>数回にわたって地方 </a:t>
            </a:r>
            <a:r>
              <a:rPr dirty="0" sz="1300" spc="15">
                <a:latin typeface="ＭＳ Ｐゴシック"/>
                <a:cs typeface="ＭＳ Ｐゴシック"/>
              </a:rPr>
              <a:t>給水施設の建設に対する協力を実施</a:t>
            </a:r>
            <a:r>
              <a:rPr dirty="0" sz="1300" spc="20">
                <a:latin typeface="ＭＳ Ｐゴシック"/>
                <a:cs typeface="ＭＳ Ｐゴシック"/>
              </a:rPr>
              <a:t>し</a:t>
            </a:r>
            <a:r>
              <a:rPr dirty="0" sz="1300" spc="20">
                <a:latin typeface="ＭＳ Ｐゴシック"/>
                <a:cs typeface="ＭＳ Ｐゴシック"/>
              </a:rPr>
              <a:t>て</a:t>
            </a:r>
            <a:r>
              <a:rPr dirty="0" sz="1300" spc="15">
                <a:latin typeface="ＭＳ Ｐゴシック"/>
                <a:cs typeface="ＭＳ Ｐゴシック"/>
              </a:rPr>
              <a:t>います。</a:t>
            </a:r>
            <a:endParaRPr sz="1300">
              <a:latin typeface="ＭＳ Ｐゴシック"/>
              <a:cs typeface="ＭＳ Ｐゴシック"/>
            </a:endParaRPr>
          </a:p>
        </p:txBody>
      </p:sp>
      <p:sp>
        <p:nvSpPr>
          <p:cNvPr id="5" name="object 5"/>
          <p:cNvSpPr txBox="1"/>
          <p:nvPr/>
        </p:nvSpPr>
        <p:spPr>
          <a:xfrm>
            <a:off x="5463673" y="1974088"/>
            <a:ext cx="3992245" cy="2967355"/>
          </a:xfrm>
          <a:prstGeom prst="rect">
            <a:avLst/>
          </a:prstGeom>
        </p:spPr>
        <p:txBody>
          <a:bodyPr wrap="square" lIns="0" tIns="0" rIns="0" bIns="0" rtlCol="0" vert="horz">
            <a:spAutoFit/>
          </a:bodyPr>
          <a:lstStyle/>
          <a:p>
            <a:pPr marL="12700">
              <a:lnSpc>
                <a:spcPct val="100000"/>
              </a:lnSpc>
            </a:pPr>
            <a:r>
              <a:rPr dirty="0" sz="1550" spc="-10">
                <a:solidFill>
                  <a:srgbClr val="3363FF"/>
                </a:solidFill>
                <a:latin typeface="ＭＳ Ｐゴシック"/>
                <a:cs typeface="ＭＳ Ｐゴシック"/>
              </a:rPr>
              <a:t>公衆衛生向上のための協力</a:t>
            </a:r>
            <a:endParaRPr sz="1550">
              <a:latin typeface="ＭＳ Ｐゴシック"/>
              <a:cs typeface="ＭＳ Ｐゴシック"/>
            </a:endParaRPr>
          </a:p>
          <a:p>
            <a:pPr marL="12700" marR="20955" indent="111125">
              <a:lnSpc>
                <a:spcPct val="121800"/>
              </a:lnSpc>
              <a:spcBef>
                <a:spcPts val="250"/>
              </a:spcBef>
            </a:pPr>
            <a:r>
              <a:rPr dirty="0" sz="1300" spc="15">
                <a:latin typeface="ＭＳ Ｐゴシック"/>
                <a:cs typeface="ＭＳ Ｐゴシック"/>
              </a:rPr>
              <a:t>ヤムナ川は</a:t>
            </a:r>
            <a:r>
              <a:rPr dirty="0" sz="1300" spc="10">
                <a:latin typeface="ＭＳ Ｐゴシック"/>
                <a:cs typeface="ＭＳ Ｐゴシック"/>
              </a:rPr>
              <a:t>、</a:t>
            </a:r>
            <a:r>
              <a:rPr dirty="0" sz="1300" spc="15">
                <a:latin typeface="ＭＳ Ｐゴシック"/>
                <a:cs typeface="ＭＳ Ｐゴシック"/>
              </a:rPr>
              <a:t>流域の人口の増加に伴い汚染が続いて います</a:t>
            </a:r>
            <a:r>
              <a:rPr dirty="0" sz="1300" spc="10">
                <a:latin typeface="ＭＳ Ｐゴシック"/>
                <a:cs typeface="ＭＳ Ｐゴシック"/>
              </a:rPr>
              <a:t>。</a:t>
            </a:r>
            <a:r>
              <a:rPr dirty="0" sz="1300" spc="25">
                <a:latin typeface="ＭＳ Ｐゴシック"/>
                <a:cs typeface="ＭＳ Ｐゴシック"/>
              </a:rPr>
              <a:t>そ</a:t>
            </a:r>
            <a:r>
              <a:rPr dirty="0" sz="1300" spc="20">
                <a:latin typeface="ＭＳ Ｐゴシック"/>
                <a:cs typeface="ＭＳ Ｐゴシック"/>
              </a:rPr>
              <a:t>の汚染理由は</a:t>
            </a:r>
            <a:r>
              <a:rPr dirty="0" sz="1300" spc="10">
                <a:latin typeface="ＭＳ Ｐゴシック"/>
                <a:cs typeface="ＭＳ Ｐゴシック"/>
              </a:rPr>
              <a:t>、</a:t>
            </a:r>
            <a:r>
              <a:rPr dirty="0" sz="1300" spc="20">
                <a:latin typeface="ＭＳ Ｐゴシック"/>
                <a:cs typeface="ＭＳ Ｐゴシック"/>
              </a:rPr>
              <a:t>未処理の下水の流し込み</a:t>
            </a:r>
            <a:r>
              <a:rPr dirty="0" sz="1300" spc="10">
                <a:latin typeface="ＭＳ Ｐゴシック"/>
                <a:cs typeface="ＭＳ Ｐゴシック"/>
              </a:rPr>
              <a:t>、</a:t>
            </a:r>
            <a:r>
              <a:rPr dirty="0" sz="1300" spc="20">
                <a:latin typeface="ＭＳ Ｐゴシック"/>
                <a:cs typeface="ＭＳ Ｐゴシック"/>
              </a:rPr>
              <a:t>不 十分な</a:t>
            </a:r>
            <a:r>
              <a:rPr dirty="0" sz="1300" spc="15">
                <a:latin typeface="ＭＳ Ｐゴシック"/>
                <a:cs typeface="ＭＳ Ｐゴシック"/>
              </a:rPr>
              <a:t>火葬のまま遺体を川に流すこ</a:t>
            </a:r>
            <a:r>
              <a:rPr dirty="0" sz="1300" spc="20">
                <a:latin typeface="ＭＳ Ｐゴシック"/>
                <a:cs typeface="ＭＳ Ｐゴシック"/>
              </a:rPr>
              <a:t>とな</a:t>
            </a:r>
            <a:r>
              <a:rPr dirty="0" sz="1300" spc="10">
                <a:latin typeface="ＭＳ Ｐゴシック"/>
                <a:cs typeface="ＭＳ Ｐゴシック"/>
              </a:rPr>
              <a:t>ど</a:t>
            </a:r>
            <a:r>
              <a:rPr dirty="0" sz="1300" spc="20">
                <a:latin typeface="ＭＳ Ｐゴシック"/>
                <a:cs typeface="ＭＳ Ｐゴシック"/>
              </a:rPr>
              <a:t>で</a:t>
            </a:r>
            <a:r>
              <a:rPr dirty="0" sz="1300" spc="10">
                <a:latin typeface="ＭＳ Ｐゴシック"/>
                <a:cs typeface="ＭＳ Ｐゴシック"/>
              </a:rPr>
              <a:t>す。</a:t>
            </a:r>
            <a:r>
              <a:rPr dirty="0" sz="1300" spc="15">
                <a:latin typeface="ＭＳ Ｐゴシック"/>
                <a:cs typeface="ＭＳ Ｐゴシック"/>
              </a:rPr>
              <a:t>こう</a:t>
            </a:r>
            <a:r>
              <a:rPr dirty="0" sz="1300" spc="10">
                <a:latin typeface="ＭＳ Ｐゴシック"/>
                <a:cs typeface="ＭＳ Ｐゴシック"/>
              </a:rPr>
              <a:t>し</a:t>
            </a:r>
            <a:r>
              <a:rPr dirty="0" sz="1300" spc="15">
                <a:latin typeface="ＭＳ Ｐゴシック"/>
                <a:cs typeface="ＭＳ Ｐゴシック"/>
              </a:rPr>
              <a:t>た 生活習慣が同時に住民の衛生状態に大きな問題を引き </a:t>
            </a:r>
            <a:r>
              <a:rPr dirty="0" sz="1300" spc="20">
                <a:latin typeface="ＭＳ Ｐゴシック"/>
                <a:cs typeface="ＭＳ Ｐゴシック"/>
              </a:rPr>
              <a:t>起こしていま</a:t>
            </a:r>
            <a:r>
              <a:rPr dirty="0" sz="1300" spc="10">
                <a:latin typeface="ＭＳ Ｐゴシック"/>
                <a:cs typeface="ＭＳ Ｐゴシック"/>
              </a:rPr>
              <a:t>す</a:t>
            </a:r>
            <a:r>
              <a:rPr dirty="0" sz="1300" spc="10">
                <a:latin typeface="ＭＳ Ｐゴシック"/>
                <a:cs typeface="ＭＳ Ｐゴシック"/>
              </a:rPr>
              <a:t>。</a:t>
            </a:r>
            <a:endParaRPr sz="1300">
              <a:latin typeface="ＭＳ Ｐゴシック"/>
              <a:cs typeface="ＭＳ Ｐゴシック"/>
            </a:endParaRPr>
          </a:p>
          <a:p>
            <a:pPr marL="123825">
              <a:lnSpc>
                <a:spcPct val="100000"/>
              </a:lnSpc>
              <a:spcBef>
                <a:spcPts val="655"/>
              </a:spcBef>
            </a:pPr>
            <a:r>
              <a:rPr dirty="0" sz="1300" spc="10">
                <a:latin typeface="ＭＳ Ｐゴシック"/>
                <a:cs typeface="ＭＳ Ｐゴシック"/>
              </a:rPr>
              <a:t>「</a:t>
            </a:r>
            <a:r>
              <a:rPr dirty="0" sz="1300" spc="20">
                <a:latin typeface="ＭＳ Ｐゴシック"/>
                <a:cs typeface="ＭＳ Ｐゴシック"/>
              </a:rPr>
              <a:t>ヤ</a:t>
            </a:r>
            <a:r>
              <a:rPr dirty="0" sz="1300" spc="15">
                <a:latin typeface="ＭＳ Ｐゴシック"/>
                <a:cs typeface="ＭＳ Ｐゴシック"/>
              </a:rPr>
              <a:t>ム</a:t>
            </a:r>
            <a:r>
              <a:rPr dirty="0" sz="1300" spc="15">
                <a:latin typeface="ＭＳ Ｐゴシック"/>
                <a:cs typeface="ＭＳ Ｐゴシック"/>
              </a:rPr>
              <a:t>ナ川流域諸都市下水道等整備計画」は、流域の</a:t>
            </a:r>
            <a:endParaRPr sz="1300">
              <a:latin typeface="ＭＳ Ｐゴシック"/>
              <a:cs typeface="ＭＳ Ｐゴシック"/>
            </a:endParaRPr>
          </a:p>
          <a:p>
            <a:pPr marL="12700" marR="5080">
              <a:lnSpc>
                <a:spcPct val="121800"/>
              </a:lnSpc>
            </a:pPr>
            <a:r>
              <a:rPr dirty="0" sz="1300" spc="10">
                <a:latin typeface="ＭＳ Ｐゴシック"/>
                <a:cs typeface="ＭＳ Ｐゴシック"/>
              </a:rPr>
              <a:t>３</a:t>
            </a:r>
            <a:r>
              <a:rPr dirty="0" sz="1300" spc="15">
                <a:latin typeface="ＭＳ Ｐゴシック"/>
                <a:cs typeface="ＭＳ Ｐゴシック"/>
              </a:rPr>
              <a:t>州の</a:t>
            </a:r>
            <a:r>
              <a:rPr dirty="0" sz="1300" spc="10">
                <a:latin typeface="ＭＳ Ｐゴシック"/>
                <a:cs typeface="ＭＳ Ｐゴシック"/>
              </a:rPr>
              <a:t>15</a:t>
            </a:r>
            <a:r>
              <a:rPr dirty="0" sz="1300" spc="15">
                <a:latin typeface="ＭＳ Ｐゴシック"/>
                <a:cs typeface="ＭＳ Ｐゴシック"/>
              </a:rPr>
              <a:t>都市</a:t>
            </a:r>
            <a:r>
              <a:rPr dirty="0" sz="1300" spc="20">
                <a:latin typeface="ＭＳ Ｐゴシック"/>
                <a:cs typeface="ＭＳ Ｐゴシック"/>
              </a:rPr>
              <a:t>で下水道施</a:t>
            </a:r>
            <a:r>
              <a:rPr dirty="0" sz="1300" spc="25">
                <a:latin typeface="ＭＳ Ｐゴシック"/>
                <a:cs typeface="ＭＳ Ｐゴシック"/>
              </a:rPr>
              <a:t>設</a:t>
            </a:r>
            <a:r>
              <a:rPr dirty="0" sz="1300" spc="15">
                <a:latin typeface="ＭＳ Ｐゴシック"/>
                <a:cs typeface="ＭＳ Ｐゴシック"/>
              </a:rPr>
              <a:t>と</a:t>
            </a:r>
            <a:r>
              <a:rPr dirty="0" sz="1300" spc="20">
                <a:latin typeface="ＭＳ Ｐゴシック"/>
                <a:cs typeface="ＭＳ Ｐゴシック"/>
              </a:rPr>
              <a:t>公衆衛生施設の整備</a:t>
            </a:r>
            <a:r>
              <a:rPr dirty="0" sz="1300" spc="15">
                <a:latin typeface="ＭＳ Ｐゴシック"/>
                <a:cs typeface="ＭＳ Ｐゴシック"/>
              </a:rPr>
              <a:t>を</a:t>
            </a:r>
            <a:r>
              <a:rPr dirty="0" sz="1300" spc="20">
                <a:latin typeface="ＭＳ Ｐゴシック"/>
                <a:cs typeface="ＭＳ Ｐゴシック"/>
              </a:rPr>
              <a:t>行 </a:t>
            </a:r>
            <a:r>
              <a:rPr dirty="0" sz="1300" spc="15">
                <a:latin typeface="ＭＳ Ｐゴシック"/>
                <a:cs typeface="ＭＳ Ｐゴシック"/>
              </a:rPr>
              <a:t>う</a:t>
            </a:r>
            <a:r>
              <a:rPr dirty="0" sz="1300" spc="5">
                <a:latin typeface="ＭＳ Ｐゴシック"/>
                <a:cs typeface="ＭＳ Ｐゴシック"/>
              </a:rPr>
              <a:t>と</a:t>
            </a:r>
            <a:r>
              <a:rPr dirty="0" sz="1300" spc="15">
                <a:latin typeface="ＭＳ Ｐゴシック"/>
                <a:cs typeface="ＭＳ Ｐゴシック"/>
              </a:rPr>
              <a:t>同時に</a:t>
            </a:r>
            <a:r>
              <a:rPr dirty="0" sz="1300" spc="10">
                <a:latin typeface="ＭＳ Ｐゴシック"/>
                <a:cs typeface="ＭＳ Ｐゴシック"/>
              </a:rPr>
              <a:t>、</a:t>
            </a:r>
            <a:r>
              <a:rPr dirty="0" sz="1300" spc="15">
                <a:latin typeface="ＭＳ Ｐゴシック"/>
                <a:cs typeface="ＭＳ Ｐゴシック"/>
              </a:rPr>
              <a:t>住民に対し</a:t>
            </a:r>
            <a:r>
              <a:rPr dirty="0" sz="1300" spc="20">
                <a:latin typeface="ＭＳ Ｐゴシック"/>
                <a:cs typeface="ＭＳ Ｐゴシック"/>
              </a:rPr>
              <a:t>て</a:t>
            </a:r>
            <a:r>
              <a:rPr dirty="0" sz="1300" spc="15">
                <a:latin typeface="ＭＳ Ｐゴシック"/>
                <a:cs typeface="ＭＳ Ｐゴシック"/>
              </a:rPr>
              <a:t>公衆衛生知識の普及を図るも のです</a:t>
            </a:r>
            <a:r>
              <a:rPr dirty="0" sz="1300" spc="10">
                <a:latin typeface="ＭＳ Ｐゴシック"/>
                <a:cs typeface="ＭＳ Ｐゴシック"/>
              </a:rPr>
              <a:t>。</a:t>
            </a:r>
            <a:r>
              <a:rPr dirty="0" sz="1300" spc="15">
                <a:latin typeface="ＭＳ Ｐゴシック"/>
                <a:cs typeface="ＭＳ Ｐゴシック"/>
              </a:rPr>
              <a:t>公衆</a:t>
            </a:r>
            <a:r>
              <a:rPr dirty="0" sz="1300" spc="10">
                <a:latin typeface="ＭＳ Ｐゴシック"/>
                <a:cs typeface="ＭＳ Ｐゴシック"/>
              </a:rPr>
              <a:t>ト</a:t>
            </a:r>
            <a:r>
              <a:rPr dirty="0" sz="1300" spc="15">
                <a:latin typeface="ＭＳ Ｐゴシック"/>
                <a:cs typeface="ＭＳ Ｐゴシック"/>
              </a:rPr>
              <a:t>イレや火葬場</a:t>
            </a:r>
            <a:r>
              <a:rPr dirty="0" sz="1300" spc="10">
                <a:latin typeface="ＭＳ Ｐゴシック"/>
                <a:cs typeface="ＭＳ Ｐゴシック"/>
              </a:rPr>
              <a:t>、</a:t>
            </a:r>
            <a:r>
              <a:rPr dirty="0" sz="1300" spc="15">
                <a:latin typeface="ＭＳ Ｐゴシック"/>
                <a:cs typeface="ＭＳ Ｐゴシック"/>
              </a:rPr>
              <a:t>沐浴場等の設備利用の普 及</a:t>
            </a:r>
            <a:r>
              <a:rPr dirty="0" sz="1300" spc="5">
                <a:latin typeface="ＭＳ Ｐゴシック"/>
                <a:cs typeface="ＭＳ Ｐゴシック"/>
              </a:rPr>
              <a:t>・</a:t>
            </a:r>
            <a:r>
              <a:rPr dirty="0" sz="1300" spc="15">
                <a:latin typeface="ＭＳ Ｐゴシック"/>
                <a:cs typeface="ＭＳ Ｐゴシック"/>
              </a:rPr>
              <a:t>啓蒙活動のた</a:t>
            </a:r>
            <a:r>
              <a:rPr dirty="0" sz="1300" spc="20">
                <a:latin typeface="ＭＳ Ｐゴシック"/>
                <a:cs typeface="ＭＳ Ｐゴシック"/>
              </a:rPr>
              <a:t>め</a:t>
            </a:r>
            <a:r>
              <a:rPr dirty="0" sz="1300" spc="10">
                <a:latin typeface="ＭＳ Ｐゴシック"/>
                <a:cs typeface="ＭＳ Ｐゴシック"/>
              </a:rPr>
              <a:t>、</a:t>
            </a:r>
            <a:r>
              <a:rPr dirty="0" sz="1300" spc="15">
                <a:latin typeface="ＭＳ Ｐゴシック"/>
                <a:cs typeface="ＭＳ Ｐゴシック"/>
              </a:rPr>
              <a:t>現地</a:t>
            </a:r>
            <a:r>
              <a:rPr dirty="0" sz="1300" spc="10">
                <a:latin typeface="ＭＳ Ｐゴシック"/>
                <a:cs typeface="ＭＳ Ｐゴシック"/>
              </a:rPr>
              <a:t>NGO</a:t>
            </a:r>
            <a:r>
              <a:rPr dirty="0" sz="1300" spc="15">
                <a:latin typeface="ＭＳ Ｐゴシック"/>
                <a:cs typeface="ＭＳ Ｐゴシック"/>
              </a:rPr>
              <a:t>等との連携によっ</a:t>
            </a:r>
            <a:r>
              <a:rPr dirty="0" sz="1300" spc="20">
                <a:latin typeface="ＭＳ Ｐゴシック"/>
                <a:cs typeface="ＭＳ Ｐゴシック"/>
              </a:rPr>
              <a:t>て</a:t>
            </a:r>
            <a:r>
              <a:rPr dirty="0" sz="1300" spc="10">
                <a:latin typeface="ＭＳ Ｐゴシック"/>
                <a:cs typeface="ＭＳ Ｐゴシック"/>
              </a:rPr>
              <a:t>、</a:t>
            </a:r>
            <a:r>
              <a:rPr dirty="0" sz="1300" spc="15">
                <a:latin typeface="ＭＳ Ｐゴシック"/>
                <a:cs typeface="ＭＳ Ｐゴシック"/>
              </a:rPr>
              <a:t>セ</a:t>
            </a:r>
            <a:r>
              <a:rPr dirty="0" sz="1300" spc="10">
                <a:latin typeface="ＭＳ Ｐゴシック"/>
                <a:cs typeface="ＭＳ Ｐゴシック"/>
              </a:rPr>
              <a:t>ミ </a:t>
            </a:r>
            <a:r>
              <a:rPr dirty="0" sz="1300" spc="15">
                <a:latin typeface="ＭＳ Ｐゴシック"/>
                <a:cs typeface="ＭＳ Ｐゴシック"/>
              </a:rPr>
              <a:t>ナ</a:t>
            </a:r>
            <a:r>
              <a:rPr dirty="0" sz="1300" spc="10">
                <a:latin typeface="ＭＳ Ｐゴシック"/>
                <a:cs typeface="ＭＳ Ｐゴシック"/>
              </a:rPr>
              <a:t>ー</a:t>
            </a:r>
            <a:r>
              <a:rPr dirty="0" sz="1300" spc="15">
                <a:latin typeface="ＭＳ Ｐゴシック"/>
                <a:cs typeface="ＭＳ Ｐゴシック"/>
              </a:rPr>
              <a:t>やワ</a:t>
            </a:r>
            <a:r>
              <a:rPr dirty="0" sz="1300" spc="10">
                <a:latin typeface="ＭＳ Ｐゴシック"/>
                <a:cs typeface="ＭＳ Ｐゴシック"/>
              </a:rPr>
              <a:t>ー</a:t>
            </a:r>
            <a:r>
              <a:rPr dirty="0" sz="1300" spc="10">
                <a:latin typeface="ＭＳ Ｐゴシック"/>
                <a:cs typeface="ＭＳ Ｐゴシック"/>
              </a:rPr>
              <a:t>ク</a:t>
            </a:r>
            <a:r>
              <a:rPr dirty="0" sz="1300" spc="15">
                <a:latin typeface="ＭＳ Ｐゴシック"/>
                <a:cs typeface="ＭＳ Ｐゴシック"/>
              </a:rPr>
              <a:t>シ</a:t>
            </a:r>
            <a:r>
              <a:rPr dirty="0" sz="1300" spc="5">
                <a:latin typeface="ＭＳ Ｐゴシック"/>
                <a:cs typeface="ＭＳ Ｐゴシック"/>
              </a:rPr>
              <a:t>ョ</a:t>
            </a:r>
            <a:r>
              <a:rPr dirty="0" sz="1300" spc="10">
                <a:latin typeface="ＭＳ Ｐゴシック"/>
                <a:cs typeface="ＭＳ Ｐゴシック"/>
              </a:rPr>
              <a:t>ッ</a:t>
            </a:r>
            <a:r>
              <a:rPr dirty="0" sz="1300" spc="10">
                <a:latin typeface="ＭＳ Ｐゴシック"/>
                <a:cs typeface="ＭＳ Ｐゴシック"/>
              </a:rPr>
              <a:t>プ</a:t>
            </a:r>
            <a:r>
              <a:rPr dirty="0" sz="1300" spc="15">
                <a:latin typeface="ＭＳ Ｐゴシック"/>
                <a:cs typeface="ＭＳ Ｐゴシック"/>
              </a:rPr>
              <a:t>が開かれていま</a:t>
            </a:r>
            <a:r>
              <a:rPr dirty="0" sz="1300" spc="10">
                <a:latin typeface="ＭＳ Ｐゴシック"/>
                <a:cs typeface="ＭＳ Ｐゴシック"/>
              </a:rPr>
              <a:t>す</a:t>
            </a:r>
            <a:r>
              <a:rPr dirty="0" sz="1300" spc="10">
                <a:latin typeface="ＭＳ Ｐゴシック"/>
                <a:cs typeface="ＭＳ Ｐゴシック"/>
              </a:rPr>
              <a:t>。</a:t>
            </a:r>
            <a:endParaRPr sz="1300">
              <a:latin typeface="ＭＳ Ｐゴシック"/>
              <a:cs typeface="ＭＳ Ｐゴシック"/>
            </a:endParaRPr>
          </a:p>
        </p:txBody>
      </p:sp>
      <p:sp>
        <p:nvSpPr>
          <p:cNvPr id="6" name="object 6"/>
          <p:cNvSpPr/>
          <p:nvPr/>
        </p:nvSpPr>
        <p:spPr>
          <a:xfrm>
            <a:off x="1403" y="380"/>
            <a:ext cx="10076180" cy="503555"/>
          </a:xfrm>
          <a:custGeom>
            <a:avLst/>
            <a:gdLst/>
            <a:ahLst/>
            <a:cxnLst/>
            <a:rect l="l" t="t" r="r" b="b"/>
            <a:pathLst>
              <a:path w="10076180" h="503555">
                <a:moveTo>
                  <a:pt x="0" y="0"/>
                </a:moveTo>
                <a:lnTo>
                  <a:pt x="0" y="503301"/>
                </a:lnTo>
                <a:lnTo>
                  <a:pt x="10075926" y="503300"/>
                </a:lnTo>
                <a:lnTo>
                  <a:pt x="10075926" y="0"/>
                </a:lnTo>
                <a:lnTo>
                  <a:pt x="0" y="0"/>
                </a:lnTo>
                <a:close/>
              </a:path>
            </a:pathLst>
          </a:custGeom>
          <a:solidFill>
            <a:srgbClr val="229C32"/>
          </a:solidFill>
        </p:spPr>
        <p:txBody>
          <a:bodyPr wrap="square" lIns="0" tIns="0" rIns="0" bIns="0" rtlCol="0"/>
          <a:lstStyle/>
          <a:p/>
        </p:txBody>
      </p:sp>
      <p:sp>
        <p:nvSpPr>
          <p:cNvPr id="7" name="object 7"/>
          <p:cNvSpPr txBox="1">
            <a:spLocks noGrp="1"/>
          </p:cNvSpPr>
          <p:nvPr>
            <p:ph type="title"/>
          </p:nvPr>
        </p:nvSpPr>
        <p:spPr>
          <a:xfrm>
            <a:off x="2024767" y="93218"/>
            <a:ext cx="3867150" cy="331470"/>
          </a:xfrm>
          <a:prstGeom prst="rect"/>
        </p:spPr>
        <p:txBody>
          <a:bodyPr wrap="square" lIns="0" tIns="0" rIns="0" bIns="0" rtlCol="0" vert="horz">
            <a:spAutoFit/>
          </a:bodyPr>
          <a:lstStyle/>
          <a:p>
            <a:pPr marL="12700">
              <a:lnSpc>
                <a:spcPts val="2610"/>
              </a:lnSpc>
            </a:pPr>
            <a:r>
              <a:rPr dirty="0"/>
              <a:t>●日本の環境ODAの取り組み●</a:t>
            </a:r>
          </a:p>
        </p:txBody>
      </p:sp>
      <p:sp>
        <p:nvSpPr>
          <p:cNvPr id="8" name="object 8"/>
          <p:cNvSpPr txBox="1"/>
          <p:nvPr/>
        </p:nvSpPr>
        <p:spPr>
          <a:xfrm>
            <a:off x="6052699" y="105918"/>
            <a:ext cx="1997710" cy="317500"/>
          </a:xfrm>
          <a:prstGeom prst="rect">
            <a:avLst/>
          </a:prstGeom>
        </p:spPr>
        <p:txBody>
          <a:bodyPr wrap="square" lIns="0" tIns="0" rIns="0" bIns="0" rtlCol="0" vert="horz">
            <a:spAutoFit/>
          </a:bodyPr>
          <a:lstStyle/>
          <a:p>
            <a:pPr marL="12700">
              <a:lnSpc>
                <a:spcPts val="2495"/>
              </a:lnSpc>
            </a:pPr>
            <a:r>
              <a:rPr dirty="0" sz="2100" spc="-90" i="1">
                <a:solidFill>
                  <a:srgbClr val="EEDD21"/>
                </a:solidFill>
                <a:latin typeface="ＭＳ Ｐゴシック"/>
                <a:cs typeface="ＭＳ Ｐゴシック"/>
              </a:rPr>
              <a:t>グッド・プラクティス</a:t>
            </a:r>
            <a:endParaRPr sz="2100">
              <a:latin typeface="ＭＳ Ｐゴシック"/>
              <a:cs typeface="ＭＳ Ｐゴシック"/>
            </a:endParaRPr>
          </a:p>
        </p:txBody>
      </p:sp>
      <p:sp>
        <p:nvSpPr>
          <p:cNvPr id="9" name="object 9"/>
          <p:cNvSpPr txBox="1"/>
          <p:nvPr/>
        </p:nvSpPr>
        <p:spPr>
          <a:xfrm>
            <a:off x="1557655" y="6494786"/>
            <a:ext cx="7801609" cy="709930"/>
          </a:xfrm>
          <a:prstGeom prst="rect">
            <a:avLst/>
          </a:prstGeom>
        </p:spPr>
        <p:txBody>
          <a:bodyPr wrap="square" lIns="0" tIns="0" rIns="0" bIns="0" rtlCol="0" vert="horz">
            <a:spAutoFit/>
          </a:bodyPr>
          <a:lstStyle/>
          <a:p>
            <a:pPr algn="just" marL="6614159" marR="5080">
              <a:lnSpc>
                <a:spcPts val="1430"/>
              </a:lnSpc>
            </a:pPr>
            <a:r>
              <a:rPr dirty="0" sz="1300" spc="15">
                <a:latin typeface="ＭＳ Ｐゴシック"/>
                <a:cs typeface="ＭＳ Ｐゴシック"/>
              </a:rPr>
              <a:t>ヤムナ川流域諸 </a:t>
            </a:r>
            <a:r>
              <a:rPr dirty="0" sz="1300" spc="15">
                <a:latin typeface="ＭＳ Ｐゴシック"/>
                <a:cs typeface="ＭＳ Ｐゴシック"/>
              </a:rPr>
              <a:t>都市下水道等整 備計画（インド）</a:t>
            </a:r>
            <a:endParaRPr sz="1300">
              <a:latin typeface="ＭＳ Ｐゴシック"/>
              <a:cs typeface="ＭＳ Ｐゴシック"/>
            </a:endParaRPr>
          </a:p>
          <a:p>
            <a:pPr marL="12700">
              <a:lnSpc>
                <a:spcPts val="1265"/>
              </a:lnSpc>
            </a:pPr>
            <a:r>
              <a:rPr dirty="0" sz="1300" spc="15">
                <a:latin typeface="ＭＳ Ｐゴシック"/>
                <a:cs typeface="ＭＳ Ｐゴシック"/>
              </a:rPr>
              <a:t>地方村落給水計画（セ</a:t>
            </a:r>
            <a:r>
              <a:rPr dirty="0" sz="1300" spc="20">
                <a:latin typeface="ＭＳ Ｐゴシック"/>
                <a:cs typeface="ＭＳ Ｐゴシック"/>
              </a:rPr>
              <a:t>ネ</a:t>
            </a:r>
            <a:r>
              <a:rPr dirty="0" sz="1300" spc="15">
                <a:latin typeface="ＭＳ Ｐゴシック"/>
                <a:cs typeface="ＭＳ Ｐゴシック"/>
              </a:rPr>
              <a:t>ガル）</a:t>
            </a:r>
            <a:endParaRPr sz="1300">
              <a:latin typeface="ＭＳ Ｐゴシック"/>
              <a:cs typeface="ＭＳ Ｐゴシック"/>
            </a:endParaRPr>
          </a:p>
        </p:txBody>
      </p:sp>
      <p:sp>
        <p:nvSpPr>
          <p:cNvPr id="10" name="object 10"/>
          <p:cNvSpPr txBox="1"/>
          <p:nvPr/>
        </p:nvSpPr>
        <p:spPr>
          <a:xfrm>
            <a:off x="3642493" y="545083"/>
            <a:ext cx="5630545" cy="1384300"/>
          </a:xfrm>
          <a:prstGeom prst="rect">
            <a:avLst/>
          </a:prstGeom>
        </p:spPr>
        <p:txBody>
          <a:bodyPr wrap="square" lIns="0" tIns="0" rIns="0" bIns="0" rtlCol="0" vert="horz">
            <a:spAutoFit/>
          </a:bodyPr>
          <a:lstStyle/>
          <a:p>
            <a:pPr marL="12700">
              <a:lnSpc>
                <a:spcPct val="100000"/>
              </a:lnSpc>
            </a:pPr>
            <a:r>
              <a:rPr dirty="0" sz="2800" spc="-145" i="1">
                <a:solidFill>
                  <a:srgbClr val="FF0000"/>
                </a:solidFill>
                <a:latin typeface="ＭＳ Ｐゴシック"/>
                <a:cs typeface="ＭＳ Ｐゴシック"/>
              </a:rPr>
              <a:t>「水」問題への取組</a:t>
            </a:r>
            <a:endParaRPr sz="2800">
              <a:latin typeface="ＭＳ Ｐゴシック"/>
              <a:cs typeface="ＭＳ Ｐゴシック"/>
            </a:endParaRPr>
          </a:p>
          <a:p>
            <a:pPr marL="1833880">
              <a:lnSpc>
                <a:spcPct val="100000"/>
              </a:lnSpc>
              <a:spcBef>
                <a:spcPts val="1410"/>
              </a:spcBef>
            </a:pPr>
            <a:r>
              <a:rPr dirty="0" sz="1750" spc="5" u="sng">
                <a:solidFill>
                  <a:srgbClr val="4A3BD4"/>
                </a:solidFill>
                <a:latin typeface="ＭＳ Ｐゴシック"/>
                <a:cs typeface="ＭＳ Ｐゴシック"/>
              </a:rPr>
              <a:t>ヤムナ川流域諸都市下水道等整備計画</a:t>
            </a:r>
            <a:endParaRPr sz="1750">
              <a:latin typeface="ＭＳ Ｐゴシック"/>
              <a:cs typeface="ＭＳ Ｐゴシック"/>
            </a:endParaRPr>
          </a:p>
          <a:p>
            <a:pPr marL="1833880">
              <a:lnSpc>
                <a:spcPct val="100000"/>
              </a:lnSpc>
              <a:spcBef>
                <a:spcPts val="20"/>
              </a:spcBef>
            </a:pPr>
            <a:r>
              <a:rPr dirty="0" sz="1750" spc="5" u="sng">
                <a:solidFill>
                  <a:srgbClr val="4A3BD4"/>
                </a:solidFill>
                <a:latin typeface="ＭＳ Ｐゴシック"/>
                <a:cs typeface="ＭＳ Ｐゴシック"/>
              </a:rPr>
              <a:t>（インド）</a:t>
            </a:r>
            <a:endParaRPr sz="1750">
              <a:latin typeface="ＭＳ Ｐゴシック"/>
              <a:cs typeface="ＭＳ Ｐゴシック"/>
            </a:endParaRPr>
          </a:p>
          <a:p>
            <a:pPr marL="1833880">
              <a:lnSpc>
                <a:spcPct val="100000"/>
              </a:lnSpc>
              <a:spcBef>
                <a:spcPts val="315"/>
              </a:spcBef>
            </a:pPr>
            <a:r>
              <a:rPr dirty="0" sz="1300" spc="20">
                <a:latin typeface="ＭＳ Ｐゴシック"/>
                <a:cs typeface="ＭＳ Ｐゴシック"/>
              </a:rPr>
              <a:t>有償資金協力</a:t>
            </a:r>
            <a:endParaRPr sz="1300">
              <a:latin typeface="ＭＳ Ｐゴシック"/>
              <a:cs typeface="ＭＳ Ｐゴシック"/>
            </a:endParaRPr>
          </a:p>
        </p:txBody>
      </p:sp>
      <p:sp>
        <p:nvSpPr>
          <p:cNvPr id="11" name="object 11"/>
          <p:cNvSpPr/>
          <p:nvPr/>
        </p:nvSpPr>
        <p:spPr>
          <a:xfrm>
            <a:off x="5515235" y="5398007"/>
            <a:ext cx="2555747" cy="1738883"/>
          </a:xfrm>
          <a:prstGeom prst="rect">
            <a:avLst/>
          </a:prstGeom>
          <a:blipFill>
            <a:blip r:embed="rId2" cstate="print"/>
            <a:stretch>
              <a:fillRect/>
            </a:stretch>
          </a:blipFill>
        </p:spPr>
        <p:txBody>
          <a:bodyPr wrap="square" lIns="0" tIns="0" rIns="0" bIns="0" rtlCol="0"/>
          <a:lstStyle/>
          <a:p/>
        </p:txBody>
      </p:sp>
      <p:sp>
        <p:nvSpPr>
          <p:cNvPr id="12" name="object 12"/>
          <p:cNvSpPr/>
          <p:nvPr/>
        </p:nvSpPr>
        <p:spPr>
          <a:xfrm>
            <a:off x="595763" y="4712207"/>
            <a:ext cx="2944339" cy="2200656"/>
          </a:xfrm>
          <a:prstGeom prst="rect">
            <a:avLst/>
          </a:prstGeom>
          <a:blipFill>
            <a:blip r:embed="rId3" cstate="print"/>
            <a:stretch>
              <a:fillRect/>
            </a:stretch>
          </a:blipFill>
        </p:spPr>
        <p:txBody>
          <a:bodyPr wrap="square" lIns="0" tIns="0" rIns="0" bIns="0" rtlCol="0"/>
          <a:lstStyle/>
          <a:p/>
        </p:txBody>
      </p:sp>
      <p:sp>
        <p:nvSpPr>
          <p:cNvPr id="13" name="object 13"/>
          <p:cNvSpPr txBox="1"/>
          <p:nvPr/>
        </p:nvSpPr>
        <p:spPr>
          <a:xfrm>
            <a:off x="9649593" y="7208804"/>
            <a:ext cx="177165" cy="304800"/>
          </a:xfrm>
          <a:prstGeom prst="rect">
            <a:avLst/>
          </a:prstGeom>
        </p:spPr>
        <p:txBody>
          <a:bodyPr wrap="square" lIns="0" tIns="0" rIns="0" bIns="0" rtlCol="0" vert="horz">
            <a:spAutoFit/>
          </a:bodyPr>
          <a:lstStyle/>
          <a:p>
            <a:pPr marL="25400">
              <a:lnSpc>
                <a:spcPts val="2260"/>
              </a:lnSpc>
            </a:pPr>
            <a:fld id="{81D60167-4931-47E6-BA6A-407CBD079E47}" type="slidenum">
              <a:rPr dirty="0" sz="1950" spc="15">
                <a:latin typeface="Times New Roman"/>
                <a:cs typeface="Times New Roman"/>
              </a:rPr>
              <a:t>7</a:t>
            </a:fld>
            <a:endParaRPr sz="195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dc:title>
  <dcterms:created xsi:type="dcterms:W3CDTF">2016-10-31T17:55:49Z</dcterms:created>
  <dcterms:modified xsi:type="dcterms:W3CDTF">2016-10-31T17:55:49Z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2006-02-07T00:00:00Z</vt:filetime>
  </property>
  <property fmtid="{D5CDD505-2E9C-101B-9397-08002B2CF9AE}" pid="3" name="LastSaved">
    <vt:filetime>2016-10-31T00:00:00Z</vt:filetime>
  </property>
</Properties>
</file>